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83" r:id="rId2"/>
    <p:sldId id="256" r:id="rId3"/>
    <p:sldId id="257" r:id="rId4"/>
    <p:sldId id="258" r:id="rId5"/>
    <p:sldId id="259" r:id="rId6"/>
    <p:sldId id="274" r:id="rId7"/>
    <p:sldId id="275" r:id="rId8"/>
    <p:sldId id="276" r:id="rId9"/>
    <p:sldId id="277" r:id="rId10"/>
    <p:sldId id="278" r:id="rId11"/>
    <p:sldId id="280" r:id="rId12"/>
    <p:sldId id="279" r:id="rId13"/>
    <p:sldId id="281" r:id="rId14"/>
    <p:sldId id="282" r:id="rId15"/>
    <p:sldId id="263" r:id="rId16"/>
    <p:sldId id="265" r:id="rId17"/>
    <p:sldId id="266" r:id="rId18"/>
    <p:sldId id="267" r:id="rId19"/>
    <p:sldId id="268" r:id="rId20"/>
    <p:sldId id="269" r:id="rId21"/>
    <p:sldId id="260" r:id="rId22"/>
    <p:sldId id="270" r:id="rId23"/>
    <p:sldId id="261" r:id="rId24"/>
    <p:sldId id="262" r:id="rId25"/>
    <p:sldId id="271" r:id="rId26"/>
  </p:sldIdLst>
  <p:sldSz cx="12192000" cy="6858000"/>
  <p:notesSz cx="6858000" cy="9144000"/>
  <p:defaultTextStyle>
    <a:defPPr>
      <a:defRPr lang="en-FI"/>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507"/>
    <p:restoredTop sz="96405"/>
  </p:normalViewPr>
  <p:slideViewPr>
    <p:cSldViewPr snapToGrid="0" snapToObjects="1">
      <p:cViewPr varScale="1">
        <p:scale>
          <a:sx n="158" d="100"/>
          <a:sy n="158" d="100"/>
        </p:scale>
        <p:origin x="168" y="4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5297BB-322E-044C-9DE0-4FABDA5DB7E7}"/>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FI"/>
          </a:p>
        </p:txBody>
      </p:sp>
      <p:sp>
        <p:nvSpPr>
          <p:cNvPr id="3" name="Subtitle 2">
            <a:extLst>
              <a:ext uri="{FF2B5EF4-FFF2-40B4-BE49-F238E27FC236}">
                <a16:creationId xmlns:a16="http://schemas.microsoft.com/office/drawing/2014/main" id="{59928C29-EEA1-7A42-845D-9A960FD9949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FI"/>
          </a:p>
        </p:txBody>
      </p:sp>
      <p:sp>
        <p:nvSpPr>
          <p:cNvPr id="4" name="Date Placeholder 3">
            <a:extLst>
              <a:ext uri="{FF2B5EF4-FFF2-40B4-BE49-F238E27FC236}">
                <a16:creationId xmlns:a16="http://schemas.microsoft.com/office/drawing/2014/main" id="{1B9315A0-9CB5-C042-AAFE-C48980409D83}"/>
              </a:ext>
            </a:extLst>
          </p:cNvPr>
          <p:cNvSpPr>
            <a:spLocks noGrp="1"/>
          </p:cNvSpPr>
          <p:nvPr>
            <p:ph type="dt" sz="half" idx="10"/>
          </p:nvPr>
        </p:nvSpPr>
        <p:spPr/>
        <p:txBody>
          <a:bodyPr/>
          <a:lstStyle/>
          <a:p>
            <a:fld id="{8B221183-02BE-5E40-A5E2-F4147A264354}" type="datetimeFigureOut">
              <a:rPr lang="en-FI" smtClean="0"/>
              <a:t>09/29/2023</a:t>
            </a:fld>
            <a:endParaRPr lang="en-FI"/>
          </a:p>
        </p:txBody>
      </p:sp>
      <p:sp>
        <p:nvSpPr>
          <p:cNvPr id="5" name="Footer Placeholder 4">
            <a:extLst>
              <a:ext uri="{FF2B5EF4-FFF2-40B4-BE49-F238E27FC236}">
                <a16:creationId xmlns:a16="http://schemas.microsoft.com/office/drawing/2014/main" id="{119EC4CC-81D3-4C4F-8F1C-08C4E07D9A7A}"/>
              </a:ext>
            </a:extLst>
          </p:cNvPr>
          <p:cNvSpPr>
            <a:spLocks noGrp="1"/>
          </p:cNvSpPr>
          <p:nvPr>
            <p:ph type="ftr" sz="quarter" idx="11"/>
          </p:nvPr>
        </p:nvSpPr>
        <p:spPr/>
        <p:txBody>
          <a:bodyPr/>
          <a:lstStyle/>
          <a:p>
            <a:endParaRPr lang="en-FI"/>
          </a:p>
        </p:txBody>
      </p:sp>
      <p:sp>
        <p:nvSpPr>
          <p:cNvPr id="6" name="Slide Number Placeholder 5">
            <a:extLst>
              <a:ext uri="{FF2B5EF4-FFF2-40B4-BE49-F238E27FC236}">
                <a16:creationId xmlns:a16="http://schemas.microsoft.com/office/drawing/2014/main" id="{96704EB2-E971-2F43-8069-C39516312520}"/>
              </a:ext>
            </a:extLst>
          </p:cNvPr>
          <p:cNvSpPr>
            <a:spLocks noGrp="1"/>
          </p:cNvSpPr>
          <p:nvPr>
            <p:ph type="sldNum" sz="quarter" idx="12"/>
          </p:nvPr>
        </p:nvSpPr>
        <p:spPr/>
        <p:txBody>
          <a:bodyPr/>
          <a:lstStyle/>
          <a:p>
            <a:fld id="{C5E84CEB-5112-594F-A4D5-172040263455}" type="slidenum">
              <a:rPr lang="en-FI" smtClean="0"/>
              <a:t>‹#›</a:t>
            </a:fld>
            <a:endParaRPr lang="en-FI"/>
          </a:p>
        </p:txBody>
      </p:sp>
    </p:spTree>
    <p:extLst>
      <p:ext uri="{BB962C8B-B14F-4D97-AF65-F5344CB8AC3E}">
        <p14:creationId xmlns:p14="http://schemas.microsoft.com/office/powerpoint/2010/main" val="8054117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5CF77-1BD5-F64B-A5A2-031594DA54DD}"/>
              </a:ext>
            </a:extLst>
          </p:cNvPr>
          <p:cNvSpPr>
            <a:spLocks noGrp="1"/>
          </p:cNvSpPr>
          <p:nvPr>
            <p:ph type="title"/>
          </p:nvPr>
        </p:nvSpPr>
        <p:spPr/>
        <p:txBody>
          <a:bodyPr/>
          <a:lstStyle/>
          <a:p>
            <a:r>
              <a:rPr lang="en-GB"/>
              <a:t>Click to edit Master title style</a:t>
            </a:r>
            <a:endParaRPr lang="en-FI"/>
          </a:p>
        </p:txBody>
      </p:sp>
      <p:sp>
        <p:nvSpPr>
          <p:cNvPr id="3" name="Vertical Text Placeholder 2">
            <a:extLst>
              <a:ext uri="{FF2B5EF4-FFF2-40B4-BE49-F238E27FC236}">
                <a16:creationId xmlns:a16="http://schemas.microsoft.com/office/drawing/2014/main" id="{FAB18F6B-7787-1C46-8880-F14DB4B858CF}"/>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FI"/>
          </a:p>
        </p:txBody>
      </p:sp>
      <p:sp>
        <p:nvSpPr>
          <p:cNvPr id="4" name="Date Placeholder 3">
            <a:extLst>
              <a:ext uri="{FF2B5EF4-FFF2-40B4-BE49-F238E27FC236}">
                <a16:creationId xmlns:a16="http://schemas.microsoft.com/office/drawing/2014/main" id="{CF113220-423B-2248-926D-5BDFA6785788}"/>
              </a:ext>
            </a:extLst>
          </p:cNvPr>
          <p:cNvSpPr>
            <a:spLocks noGrp="1"/>
          </p:cNvSpPr>
          <p:nvPr>
            <p:ph type="dt" sz="half" idx="10"/>
          </p:nvPr>
        </p:nvSpPr>
        <p:spPr/>
        <p:txBody>
          <a:bodyPr/>
          <a:lstStyle/>
          <a:p>
            <a:fld id="{8B221183-02BE-5E40-A5E2-F4147A264354}" type="datetimeFigureOut">
              <a:rPr lang="en-FI" smtClean="0"/>
              <a:t>09/29/2023</a:t>
            </a:fld>
            <a:endParaRPr lang="en-FI"/>
          </a:p>
        </p:txBody>
      </p:sp>
      <p:sp>
        <p:nvSpPr>
          <p:cNvPr id="5" name="Footer Placeholder 4">
            <a:extLst>
              <a:ext uri="{FF2B5EF4-FFF2-40B4-BE49-F238E27FC236}">
                <a16:creationId xmlns:a16="http://schemas.microsoft.com/office/drawing/2014/main" id="{03EF418A-2395-C64C-A904-0172D48AAE73}"/>
              </a:ext>
            </a:extLst>
          </p:cNvPr>
          <p:cNvSpPr>
            <a:spLocks noGrp="1"/>
          </p:cNvSpPr>
          <p:nvPr>
            <p:ph type="ftr" sz="quarter" idx="11"/>
          </p:nvPr>
        </p:nvSpPr>
        <p:spPr/>
        <p:txBody>
          <a:bodyPr/>
          <a:lstStyle/>
          <a:p>
            <a:endParaRPr lang="en-FI"/>
          </a:p>
        </p:txBody>
      </p:sp>
      <p:sp>
        <p:nvSpPr>
          <p:cNvPr id="6" name="Slide Number Placeholder 5">
            <a:extLst>
              <a:ext uri="{FF2B5EF4-FFF2-40B4-BE49-F238E27FC236}">
                <a16:creationId xmlns:a16="http://schemas.microsoft.com/office/drawing/2014/main" id="{770EBD74-96A5-994B-B499-5801CBDB651C}"/>
              </a:ext>
            </a:extLst>
          </p:cNvPr>
          <p:cNvSpPr>
            <a:spLocks noGrp="1"/>
          </p:cNvSpPr>
          <p:nvPr>
            <p:ph type="sldNum" sz="quarter" idx="12"/>
          </p:nvPr>
        </p:nvSpPr>
        <p:spPr/>
        <p:txBody>
          <a:bodyPr/>
          <a:lstStyle/>
          <a:p>
            <a:fld id="{C5E84CEB-5112-594F-A4D5-172040263455}" type="slidenum">
              <a:rPr lang="en-FI" smtClean="0"/>
              <a:t>‹#›</a:t>
            </a:fld>
            <a:endParaRPr lang="en-FI"/>
          </a:p>
        </p:txBody>
      </p:sp>
    </p:spTree>
    <p:extLst>
      <p:ext uri="{BB962C8B-B14F-4D97-AF65-F5344CB8AC3E}">
        <p14:creationId xmlns:p14="http://schemas.microsoft.com/office/powerpoint/2010/main" val="42785216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243AD0D-70E6-FB4D-99D6-3C355D7C187F}"/>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FI"/>
          </a:p>
        </p:txBody>
      </p:sp>
      <p:sp>
        <p:nvSpPr>
          <p:cNvPr id="3" name="Vertical Text Placeholder 2">
            <a:extLst>
              <a:ext uri="{FF2B5EF4-FFF2-40B4-BE49-F238E27FC236}">
                <a16:creationId xmlns:a16="http://schemas.microsoft.com/office/drawing/2014/main" id="{EE684B31-28E4-2840-87EA-DC01C918D54F}"/>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FI"/>
          </a:p>
        </p:txBody>
      </p:sp>
      <p:sp>
        <p:nvSpPr>
          <p:cNvPr id="4" name="Date Placeholder 3">
            <a:extLst>
              <a:ext uri="{FF2B5EF4-FFF2-40B4-BE49-F238E27FC236}">
                <a16:creationId xmlns:a16="http://schemas.microsoft.com/office/drawing/2014/main" id="{0929C372-D624-5F4E-84E6-96944EC809F0}"/>
              </a:ext>
            </a:extLst>
          </p:cNvPr>
          <p:cNvSpPr>
            <a:spLocks noGrp="1"/>
          </p:cNvSpPr>
          <p:nvPr>
            <p:ph type="dt" sz="half" idx="10"/>
          </p:nvPr>
        </p:nvSpPr>
        <p:spPr/>
        <p:txBody>
          <a:bodyPr/>
          <a:lstStyle/>
          <a:p>
            <a:fld id="{8B221183-02BE-5E40-A5E2-F4147A264354}" type="datetimeFigureOut">
              <a:rPr lang="en-FI" smtClean="0"/>
              <a:t>09/29/2023</a:t>
            </a:fld>
            <a:endParaRPr lang="en-FI"/>
          </a:p>
        </p:txBody>
      </p:sp>
      <p:sp>
        <p:nvSpPr>
          <p:cNvPr id="5" name="Footer Placeholder 4">
            <a:extLst>
              <a:ext uri="{FF2B5EF4-FFF2-40B4-BE49-F238E27FC236}">
                <a16:creationId xmlns:a16="http://schemas.microsoft.com/office/drawing/2014/main" id="{D995F65B-41A6-364D-99CD-32B9E0F952D4}"/>
              </a:ext>
            </a:extLst>
          </p:cNvPr>
          <p:cNvSpPr>
            <a:spLocks noGrp="1"/>
          </p:cNvSpPr>
          <p:nvPr>
            <p:ph type="ftr" sz="quarter" idx="11"/>
          </p:nvPr>
        </p:nvSpPr>
        <p:spPr/>
        <p:txBody>
          <a:bodyPr/>
          <a:lstStyle/>
          <a:p>
            <a:endParaRPr lang="en-FI"/>
          </a:p>
        </p:txBody>
      </p:sp>
      <p:sp>
        <p:nvSpPr>
          <p:cNvPr id="6" name="Slide Number Placeholder 5">
            <a:extLst>
              <a:ext uri="{FF2B5EF4-FFF2-40B4-BE49-F238E27FC236}">
                <a16:creationId xmlns:a16="http://schemas.microsoft.com/office/drawing/2014/main" id="{6AC3A87F-003C-F04C-B65A-0B76794CB2C4}"/>
              </a:ext>
            </a:extLst>
          </p:cNvPr>
          <p:cNvSpPr>
            <a:spLocks noGrp="1"/>
          </p:cNvSpPr>
          <p:nvPr>
            <p:ph type="sldNum" sz="quarter" idx="12"/>
          </p:nvPr>
        </p:nvSpPr>
        <p:spPr/>
        <p:txBody>
          <a:bodyPr/>
          <a:lstStyle/>
          <a:p>
            <a:fld id="{C5E84CEB-5112-594F-A4D5-172040263455}" type="slidenum">
              <a:rPr lang="en-FI" smtClean="0"/>
              <a:t>‹#›</a:t>
            </a:fld>
            <a:endParaRPr lang="en-FI"/>
          </a:p>
        </p:txBody>
      </p:sp>
    </p:spTree>
    <p:extLst>
      <p:ext uri="{BB962C8B-B14F-4D97-AF65-F5344CB8AC3E}">
        <p14:creationId xmlns:p14="http://schemas.microsoft.com/office/powerpoint/2010/main" val="28704346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3D7673-5A91-3F45-9010-ED18F413580A}"/>
              </a:ext>
            </a:extLst>
          </p:cNvPr>
          <p:cNvSpPr>
            <a:spLocks noGrp="1"/>
          </p:cNvSpPr>
          <p:nvPr>
            <p:ph type="title"/>
          </p:nvPr>
        </p:nvSpPr>
        <p:spPr/>
        <p:txBody>
          <a:bodyPr/>
          <a:lstStyle/>
          <a:p>
            <a:r>
              <a:rPr lang="en-GB"/>
              <a:t>Click to edit Master title style</a:t>
            </a:r>
            <a:endParaRPr lang="en-FI"/>
          </a:p>
        </p:txBody>
      </p:sp>
      <p:sp>
        <p:nvSpPr>
          <p:cNvPr id="3" name="Content Placeholder 2">
            <a:extLst>
              <a:ext uri="{FF2B5EF4-FFF2-40B4-BE49-F238E27FC236}">
                <a16:creationId xmlns:a16="http://schemas.microsoft.com/office/drawing/2014/main" id="{E1D89DA5-61EC-C645-BDE4-BCD1EEF4C1A0}"/>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FI"/>
          </a:p>
        </p:txBody>
      </p:sp>
      <p:sp>
        <p:nvSpPr>
          <p:cNvPr id="4" name="Date Placeholder 3">
            <a:extLst>
              <a:ext uri="{FF2B5EF4-FFF2-40B4-BE49-F238E27FC236}">
                <a16:creationId xmlns:a16="http://schemas.microsoft.com/office/drawing/2014/main" id="{43E95019-C768-4548-A437-EF8108B129C7}"/>
              </a:ext>
            </a:extLst>
          </p:cNvPr>
          <p:cNvSpPr>
            <a:spLocks noGrp="1"/>
          </p:cNvSpPr>
          <p:nvPr>
            <p:ph type="dt" sz="half" idx="10"/>
          </p:nvPr>
        </p:nvSpPr>
        <p:spPr/>
        <p:txBody>
          <a:bodyPr/>
          <a:lstStyle/>
          <a:p>
            <a:fld id="{8B221183-02BE-5E40-A5E2-F4147A264354}" type="datetimeFigureOut">
              <a:rPr lang="en-FI" smtClean="0"/>
              <a:t>09/29/2023</a:t>
            </a:fld>
            <a:endParaRPr lang="en-FI"/>
          </a:p>
        </p:txBody>
      </p:sp>
      <p:sp>
        <p:nvSpPr>
          <p:cNvPr id="5" name="Footer Placeholder 4">
            <a:extLst>
              <a:ext uri="{FF2B5EF4-FFF2-40B4-BE49-F238E27FC236}">
                <a16:creationId xmlns:a16="http://schemas.microsoft.com/office/drawing/2014/main" id="{86C05EB9-9B83-8144-BDE9-69F35EC705B6}"/>
              </a:ext>
            </a:extLst>
          </p:cNvPr>
          <p:cNvSpPr>
            <a:spLocks noGrp="1"/>
          </p:cNvSpPr>
          <p:nvPr>
            <p:ph type="ftr" sz="quarter" idx="11"/>
          </p:nvPr>
        </p:nvSpPr>
        <p:spPr/>
        <p:txBody>
          <a:bodyPr/>
          <a:lstStyle/>
          <a:p>
            <a:endParaRPr lang="en-FI"/>
          </a:p>
        </p:txBody>
      </p:sp>
      <p:sp>
        <p:nvSpPr>
          <p:cNvPr id="6" name="Slide Number Placeholder 5">
            <a:extLst>
              <a:ext uri="{FF2B5EF4-FFF2-40B4-BE49-F238E27FC236}">
                <a16:creationId xmlns:a16="http://schemas.microsoft.com/office/drawing/2014/main" id="{0A2CF275-8D91-A249-AD9D-CB74E5BEEA49}"/>
              </a:ext>
            </a:extLst>
          </p:cNvPr>
          <p:cNvSpPr>
            <a:spLocks noGrp="1"/>
          </p:cNvSpPr>
          <p:nvPr>
            <p:ph type="sldNum" sz="quarter" idx="12"/>
          </p:nvPr>
        </p:nvSpPr>
        <p:spPr/>
        <p:txBody>
          <a:bodyPr/>
          <a:lstStyle/>
          <a:p>
            <a:fld id="{C5E84CEB-5112-594F-A4D5-172040263455}" type="slidenum">
              <a:rPr lang="en-FI" smtClean="0"/>
              <a:t>‹#›</a:t>
            </a:fld>
            <a:endParaRPr lang="en-FI"/>
          </a:p>
        </p:txBody>
      </p:sp>
    </p:spTree>
    <p:extLst>
      <p:ext uri="{BB962C8B-B14F-4D97-AF65-F5344CB8AC3E}">
        <p14:creationId xmlns:p14="http://schemas.microsoft.com/office/powerpoint/2010/main" val="17509262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FE496-7715-1F45-8A04-0CBF4414021B}"/>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FI"/>
          </a:p>
        </p:txBody>
      </p:sp>
      <p:sp>
        <p:nvSpPr>
          <p:cNvPr id="3" name="Text Placeholder 2">
            <a:extLst>
              <a:ext uri="{FF2B5EF4-FFF2-40B4-BE49-F238E27FC236}">
                <a16:creationId xmlns:a16="http://schemas.microsoft.com/office/drawing/2014/main" id="{7AEB2785-C704-0E4E-96B5-EFE587CB4D5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6FB0D52C-197F-5741-A195-C5145F185824}"/>
              </a:ext>
            </a:extLst>
          </p:cNvPr>
          <p:cNvSpPr>
            <a:spLocks noGrp="1"/>
          </p:cNvSpPr>
          <p:nvPr>
            <p:ph type="dt" sz="half" idx="10"/>
          </p:nvPr>
        </p:nvSpPr>
        <p:spPr/>
        <p:txBody>
          <a:bodyPr/>
          <a:lstStyle/>
          <a:p>
            <a:fld id="{8B221183-02BE-5E40-A5E2-F4147A264354}" type="datetimeFigureOut">
              <a:rPr lang="en-FI" smtClean="0"/>
              <a:t>09/29/2023</a:t>
            </a:fld>
            <a:endParaRPr lang="en-FI"/>
          </a:p>
        </p:txBody>
      </p:sp>
      <p:sp>
        <p:nvSpPr>
          <p:cNvPr id="5" name="Footer Placeholder 4">
            <a:extLst>
              <a:ext uri="{FF2B5EF4-FFF2-40B4-BE49-F238E27FC236}">
                <a16:creationId xmlns:a16="http://schemas.microsoft.com/office/drawing/2014/main" id="{D5861B0B-6322-F84C-A2E8-3D27AB6EE7B3}"/>
              </a:ext>
            </a:extLst>
          </p:cNvPr>
          <p:cNvSpPr>
            <a:spLocks noGrp="1"/>
          </p:cNvSpPr>
          <p:nvPr>
            <p:ph type="ftr" sz="quarter" idx="11"/>
          </p:nvPr>
        </p:nvSpPr>
        <p:spPr/>
        <p:txBody>
          <a:bodyPr/>
          <a:lstStyle/>
          <a:p>
            <a:endParaRPr lang="en-FI"/>
          </a:p>
        </p:txBody>
      </p:sp>
      <p:sp>
        <p:nvSpPr>
          <p:cNvPr id="6" name="Slide Number Placeholder 5">
            <a:extLst>
              <a:ext uri="{FF2B5EF4-FFF2-40B4-BE49-F238E27FC236}">
                <a16:creationId xmlns:a16="http://schemas.microsoft.com/office/drawing/2014/main" id="{71380BC7-251F-2B4E-8410-EE565E3E4822}"/>
              </a:ext>
            </a:extLst>
          </p:cNvPr>
          <p:cNvSpPr>
            <a:spLocks noGrp="1"/>
          </p:cNvSpPr>
          <p:nvPr>
            <p:ph type="sldNum" sz="quarter" idx="12"/>
          </p:nvPr>
        </p:nvSpPr>
        <p:spPr/>
        <p:txBody>
          <a:bodyPr/>
          <a:lstStyle/>
          <a:p>
            <a:fld id="{C5E84CEB-5112-594F-A4D5-172040263455}" type="slidenum">
              <a:rPr lang="en-FI" smtClean="0"/>
              <a:t>‹#›</a:t>
            </a:fld>
            <a:endParaRPr lang="en-FI"/>
          </a:p>
        </p:txBody>
      </p:sp>
    </p:spTree>
    <p:extLst>
      <p:ext uri="{BB962C8B-B14F-4D97-AF65-F5344CB8AC3E}">
        <p14:creationId xmlns:p14="http://schemas.microsoft.com/office/powerpoint/2010/main" val="31510884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F698A6-91C6-F049-B576-D4811DA64725}"/>
              </a:ext>
            </a:extLst>
          </p:cNvPr>
          <p:cNvSpPr>
            <a:spLocks noGrp="1"/>
          </p:cNvSpPr>
          <p:nvPr>
            <p:ph type="title"/>
          </p:nvPr>
        </p:nvSpPr>
        <p:spPr/>
        <p:txBody>
          <a:bodyPr/>
          <a:lstStyle/>
          <a:p>
            <a:r>
              <a:rPr lang="en-GB"/>
              <a:t>Click to edit Master title style</a:t>
            </a:r>
            <a:endParaRPr lang="en-FI"/>
          </a:p>
        </p:txBody>
      </p:sp>
      <p:sp>
        <p:nvSpPr>
          <p:cNvPr id="3" name="Content Placeholder 2">
            <a:extLst>
              <a:ext uri="{FF2B5EF4-FFF2-40B4-BE49-F238E27FC236}">
                <a16:creationId xmlns:a16="http://schemas.microsoft.com/office/drawing/2014/main" id="{BC824109-7E2C-2544-A53E-BC76DDB4BE0F}"/>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FI"/>
          </a:p>
        </p:txBody>
      </p:sp>
      <p:sp>
        <p:nvSpPr>
          <p:cNvPr id="4" name="Content Placeholder 3">
            <a:extLst>
              <a:ext uri="{FF2B5EF4-FFF2-40B4-BE49-F238E27FC236}">
                <a16:creationId xmlns:a16="http://schemas.microsoft.com/office/drawing/2014/main" id="{DA69D6C7-7FE6-BF4B-B43A-0910D50E0BD4}"/>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FI"/>
          </a:p>
        </p:txBody>
      </p:sp>
      <p:sp>
        <p:nvSpPr>
          <p:cNvPr id="5" name="Date Placeholder 4">
            <a:extLst>
              <a:ext uri="{FF2B5EF4-FFF2-40B4-BE49-F238E27FC236}">
                <a16:creationId xmlns:a16="http://schemas.microsoft.com/office/drawing/2014/main" id="{C3AB9691-5DDD-184B-8FA5-0BC694DB5D66}"/>
              </a:ext>
            </a:extLst>
          </p:cNvPr>
          <p:cNvSpPr>
            <a:spLocks noGrp="1"/>
          </p:cNvSpPr>
          <p:nvPr>
            <p:ph type="dt" sz="half" idx="10"/>
          </p:nvPr>
        </p:nvSpPr>
        <p:spPr/>
        <p:txBody>
          <a:bodyPr/>
          <a:lstStyle/>
          <a:p>
            <a:fld id="{8B221183-02BE-5E40-A5E2-F4147A264354}" type="datetimeFigureOut">
              <a:rPr lang="en-FI" smtClean="0"/>
              <a:t>09/29/2023</a:t>
            </a:fld>
            <a:endParaRPr lang="en-FI"/>
          </a:p>
        </p:txBody>
      </p:sp>
      <p:sp>
        <p:nvSpPr>
          <p:cNvPr id="6" name="Footer Placeholder 5">
            <a:extLst>
              <a:ext uri="{FF2B5EF4-FFF2-40B4-BE49-F238E27FC236}">
                <a16:creationId xmlns:a16="http://schemas.microsoft.com/office/drawing/2014/main" id="{3A777255-3F73-7B40-99C8-1C0CB5EC438E}"/>
              </a:ext>
            </a:extLst>
          </p:cNvPr>
          <p:cNvSpPr>
            <a:spLocks noGrp="1"/>
          </p:cNvSpPr>
          <p:nvPr>
            <p:ph type="ftr" sz="quarter" idx="11"/>
          </p:nvPr>
        </p:nvSpPr>
        <p:spPr/>
        <p:txBody>
          <a:bodyPr/>
          <a:lstStyle/>
          <a:p>
            <a:endParaRPr lang="en-FI"/>
          </a:p>
        </p:txBody>
      </p:sp>
      <p:sp>
        <p:nvSpPr>
          <p:cNvPr id="7" name="Slide Number Placeholder 6">
            <a:extLst>
              <a:ext uri="{FF2B5EF4-FFF2-40B4-BE49-F238E27FC236}">
                <a16:creationId xmlns:a16="http://schemas.microsoft.com/office/drawing/2014/main" id="{39B60612-48A5-0348-B5C9-839D77B7D259}"/>
              </a:ext>
            </a:extLst>
          </p:cNvPr>
          <p:cNvSpPr>
            <a:spLocks noGrp="1"/>
          </p:cNvSpPr>
          <p:nvPr>
            <p:ph type="sldNum" sz="quarter" idx="12"/>
          </p:nvPr>
        </p:nvSpPr>
        <p:spPr/>
        <p:txBody>
          <a:bodyPr/>
          <a:lstStyle/>
          <a:p>
            <a:fld id="{C5E84CEB-5112-594F-A4D5-172040263455}" type="slidenum">
              <a:rPr lang="en-FI" smtClean="0"/>
              <a:t>‹#›</a:t>
            </a:fld>
            <a:endParaRPr lang="en-FI"/>
          </a:p>
        </p:txBody>
      </p:sp>
    </p:spTree>
    <p:extLst>
      <p:ext uri="{BB962C8B-B14F-4D97-AF65-F5344CB8AC3E}">
        <p14:creationId xmlns:p14="http://schemas.microsoft.com/office/powerpoint/2010/main" val="13180610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540CF1-CF01-164D-98BD-A601152D41EF}"/>
              </a:ext>
            </a:extLst>
          </p:cNvPr>
          <p:cNvSpPr>
            <a:spLocks noGrp="1"/>
          </p:cNvSpPr>
          <p:nvPr>
            <p:ph type="title"/>
          </p:nvPr>
        </p:nvSpPr>
        <p:spPr>
          <a:xfrm>
            <a:off x="839788" y="365125"/>
            <a:ext cx="10515600" cy="1325563"/>
          </a:xfrm>
        </p:spPr>
        <p:txBody>
          <a:bodyPr/>
          <a:lstStyle/>
          <a:p>
            <a:r>
              <a:rPr lang="en-GB"/>
              <a:t>Click to edit Master title style</a:t>
            </a:r>
            <a:endParaRPr lang="en-FI"/>
          </a:p>
        </p:txBody>
      </p:sp>
      <p:sp>
        <p:nvSpPr>
          <p:cNvPr id="3" name="Text Placeholder 2">
            <a:extLst>
              <a:ext uri="{FF2B5EF4-FFF2-40B4-BE49-F238E27FC236}">
                <a16:creationId xmlns:a16="http://schemas.microsoft.com/office/drawing/2014/main" id="{065E2562-DAA7-2643-9444-AC0E5D5B24C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F9540EA2-8BBB-EF43-9C3D-4B70612759A1}"/>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FI"/>
          </a:p>
        </p:txBody>
      </p:sp>
      <p:sp>
        <p:nvSpPr>
          <p:cNvPr id="5" name="Text Placeholder 4">
            <a:extLst>
              <a:ext uri="{FF2B5EF4-FFF2-40B4-BE49-F238E27FC236}">
                <a16:creationId xmlns:a16="http://schemas.microsoft.com/office/drawing/2014/main" id="{E18C5D04-69AF-CC4C-8424-5F0E8BC39B8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89AC3951-F4A6-1445-9A56-88CB59611941}"/>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FI"/>
          </a:p>
        </p:txBody>
      </p:sp>
      <p:sp>
        <p:nvSpPr>
          <p:cNvPr id="7" name="Date Placeholder 6">
            <a:extLst>
              <a:ext uri="{FF2B5EF4-FFF2-40B4-BE49-F238E27FC236}">
                <a16:creationId xmlns:a16="http://schemas.microsoft.com/office/drawing/2014/main" id="{1FDB67BD-7FEC-B84F-B467-E1956F58A898}"/>
              </a:ext>
            </a:extLst>
          </p:cNvPr>
          <p:cNvSpPr>
            <a:spLocks noGrp="1"/>
          </p:cNvSpPr>
          <p:nvPr>
            <p:ph type="dt" sz="half" idx="10"/>
          </p:nvPr>
        </p:nvSpPr>
        <p:spPr/>
        <p:txBody>
          <a:bodyPr/>
          <a:lstStyle/>
          <a:p>
            <a:fld id="{8B221183-02BE-5E40-A5E2-F4147A264354}" type="datetimeFigureOut">
              <a:rPr lang="en-FI" smtClean="0"/>
              <a:t>09/29/2023</a:t>
            </a:fld>
            <a:endParaRPr lang="en-FI"/>
          </a:p>
        </p:txBody>
      </p:sp>
      <p:sp>
        <p:nvSpPr>
          <p:cNvPr id="8" name="Footer Placeholder 7">
            <a:extLst>
              <a:ext uri="{FF2B5EF4-FFF2-40B4-BE49-F238E27FC236}">
                <a16:creationId xmlns:a16="http://schemas.microsoft.com/office/drawing/2014/main" id="{E794A720-4F5A-004F-8564-6765000BB4C9}"/>
              </a:ext>
            </a:extLst>
          </p:cNvPr>
          <p:cNvSpPr>
            <a:spLocks noGrp="1"/>
          </p:cNvSpPr>
          <p:nvPr>
            <p:ph type="ftr" sz="quarter" idx="11"/>
          </p:nvPr>
        </p:nvSpPr>
        <p:spPr/>
        <p:txBody>
          <a:bodyPr/>
          <a:lstStyle/>
          <a:p>
            <a:endParaRPr lang="en-FI"/>
          </a:p>
        </p:txBody>
      </p:sp>
      <p:sp>
        <p:nvSpPr>
          <p:cNvPr id="9" name="Slide Number Placeholder 8">
            <a:extLst>
              <a:ext uri="{FF2B5EF4-FFF2-40B4-BE49-F238E27FC236}">
                <a16:creationId xmlns:a16="http://schemas.microsoft.com/office/drawing/2014/main" id="{6E33788A-EA01-1F49-A7FC-CCB6541058D4}"/>
              </a:ext>
            </a:extLst>
          </p:cNvPr>
          <p:cNvSpPr>
            <a:spLocks noGrp="1"/>
          </p:cNvSpPr>
          <p:nvPr>
            <p:ph type="sldNum" sz="quarter" idx="12"/>
          </p:nvPr>
        </p:nvSpPr>
        <p:spPr/>
        <p:txBody>
          <a:bodyPr/>
          <a:lstStyle/>
          <a:p>
            <a:fld id="{C5E84CEB-5112-594F-A4D5-172040263455}" type="slidenum">
              <a:rPr lang="en-FI" smtClean="0"/>
              <a:t>‹#›</a:t>
            </a:fld>
            <a:endParaRPr lang="en-FI"/>
          </a:p>
        </p:txBody>
      </p:sp>
    </p:spTree>
    <p:extLst>
      <p:ext uri="{BB962C8B-B14F-4D97-AF65-F5344CB8AC3E}">
        <p14:creationId xmlns:p14="http://schemas.microsoft.com/office/powerpoint/2010/main" val="7745065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FFA1B2-F501-5E45-BD7B-8066DAE107B9}"/>
              </a:ext>
            </a:extLst>
          </p:cNvPr>
          <p:cNvSpPr>
            <a:spLocks noGrp="1"/>
          </p:cNvSpPr>
          <p:nvPr>
            <p:ph type="title"/>
          </p:nvPr>
        </p:nvSpPr>
        <p:spPr/>
        <p:txBody>
          <a:bodyPr/>
          <a:lstStyle/>
          <a:p>
            <a:r>
              <a:rPr lang="en-GB"/>
              <a:t>Click to edit Master title style</a:t>
            </a:r>
            <a:endParaRPr lang="en-FI"/>
          </a:p>
        </p:txBody>
      </p:sp>
      <p:sp>
        <p:nvSpPr>
          <p:cNvPr id="3" name="Date Placeholder 2">
            <a:extLst>
              <a:ext uri="{FF2B5EF4-FFF2-40B4-BE49-F238E27FC236}">
                <a16:creationId xmlns:a16="http://schemas.microsoft.com/office/drawing/2014/main" id="{A9EAFCEA-0723-B946-BE46-2541D88D87F3}"/>
              </a:ext>
            </a:extLst>
          </p:cNvPr>
          <p:cNvSpPr>
            <a:spLocks noGrp="1"/>
          </p:cNvSpPr>
          <p:nvPr>
            <p:ph type="dt" sz="half" idx="10"/>
          </p:nvPr>
        </p:nvSpPr>
        <p:spPr/>
        <p:txBody>
          <a:bodyPr/>
          <a:lstStyle/>
          <a:p>
            <a:fld id="{8B221183-02BE-5E40-A5E2-F4147A264354}" type="datetimeFigureOut">
              <a:rPr lang="en-FI" smtClean="0"/>
              <a:t>09/29/2023</a:t>
            </a:fld>
            <a:endParaRPr lang="en-FI"/>
          </a:p>
        </p:txBody>
      </p:sp>
      <p:sp>
        <p:nvSpPr>
          <p:cNvPr id="4" name="Footer Placeholder 3">
            <a:extLst>
              <a:ext uri="{FF2B5EF4-FFF2-40B4-BE49-F238E27FC236}">
                <a16:creationId xmlns:a16="http://schemas.microsoft.com/office/drawing/2014/main" id="{DB8E2B6B-33A9-5E4D-A635-CEE05638C464}"/>
              </a:ext>
            </a:extLst>
          </p:cNvPr>
          <p:cNvSpPr>
            <a:spLocks noGrp="1"/>
          </p:cNvSpPr>
          <p:nvPr>
            <p:ph type="ftr" sz="quarter" idx="11"/>
          </p:nvPr>
        </p:nvSpPr>
        <p:spPr/>
        <p:txBody>
          <a:bodyPr/>
          <a:lstStyle/>
          <a:p>
            <a:endParaRPr lang="en-FI"/>
          </a:p>
        </p:txBody>
      </p:sp>
      <p:sp>
        <p:nvSpPr>
          <p:cNvPr id="5" name="Slide Number Placeholder 4">
            <a:extLst>
              <a:ext uri="{FF2B5EF4-FFF2-40B4-BE49-F238E27FC236}">
                <a16:creationId xmlns:a16="http://schemas.microsoft.com/office/drawing/2014/main" id="{8CEF6FB6-DE18-7E42-B270-2EA1BEBE0BA0}"/>
              </a:ext>
            </a:extLst>
          </p:cNvPr>
          <p:cNvSpPr>
            <a:spLocks noGrp="1"/>
          </p:cNvSpPr>
          <p:nvPr>
            <p:ph type="sldNum" sz="quarter" idx="12"/>
          </p:nvPr>
        </p:nvSpPr>
        <p:spPr/>
        <p:txBody>
          <a:bodyPr/>
          <a:lstStyle/>
          <a:p>
            <a:fld id="{C5E84CEB-5112-594F-A4D5-172040263455}" type="slidenum">
              <a:rPr lang="en-FI" smtClean="0"/>
              <a:t>‹#›</a:t>
            </a:fld>
            <a:endParaRPr lang="en-FI"/>
          </a:p>
        </p:txBody>
      </p:sp>
    </p:spTree>
    <p:extLst>
      <p:ext uri="{BB962C8B-B14F-4D97-AF65-F5344CB8AC3E}">
        <p14:creationId xmlns:p14="http://schemas.microsoft.com/office/powerpoint/2010/main" val="41410896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5FDC223-9DBA-B14B-8551-B625F9CC9F3D}"/>
              </a:ext>
            </a:extLst>
          </p:cNvPr>
          <p:cNvSpPr>
            <a:spLocks noGrp="1"/>
          </p:cNvSpPr>
          <p:nvPr>
            <p:ph type="dt" sz="half" idx="10"/>
          </p:nvPr>
        </p:nvSpPr>
        <p:spPr/>
        <p:txBody>
          <a:bodyPr/>
          <a:lstStyle/>
          <a:p>
            <a:fld id="{8B221183-02BE-5E40-A5E2-F4147A264354}" type="datetimeFigureOut">
              <a:rPr lang="en-FI" smtClean="0"/>
              <a:t>09/29/2023</a:t>
            </a:fld>
            <a:endParaRPr lang="en-FI"/>
          </a:p>
        </p:txBody>
      </p:sp>
      <p:sp>
        <p:nvSpPr>
          <p:cNvPr id="3" name="Footer Placeholder 2">
            <a:extLst>
              <a:ext uri="{FF2B5EF4-FFF2-40B4-BE49-F238E27FC236}">
                <a16:creationId xmlns:a16="http://schemas.microsoft.com/office/drawing/2014/main" id="{D37FB603-945F-584A-9C07-87D378924864}"/>
              </a:ext>
            </a:extLst>
          </p:cNvPr>
          <p:cNvSpPr>
            <a:spLocks noGrp="1"/>
          </p:cNvSpPr>
          <p:nvPr>
            <p:ph type="ftr" sz="quarter" idx="11"/>
          </p:nvPr>
        </p:nvSpPr>
        <p:spPr/>
        <p:txBody>
          <a:bodyPr/>
          <a:lstStyle/>
          <a:p>
            <a:endParaRPr lang="en-FI"/>
          </a:p>
        </p:txBody>
      </p:sp>
      <p:sp>
        <p:nvSpPr>
          <p:cNvPr id="4" name="Slide Number Placeholder 3">
            <a:extLst>
              <a:ext uri="{FF2B5EF4-FFF2-40B4-BE49-F238E27FC236}">
                <a16:creationId xmlns:a16="http://schemas.microsoft.com/office/drawing/2014/main" id="{32345583-DA78-8B41-BD09-E2729B0A2930}"/>
              </a:ext>
            </a:extLst>
          </p:cNvPr>
          <p:cNvSpPr>
            <a:spLocks noGrp="1"/>
          </p:cNvSpPr>
          <p:nvPr>
            <p:ph type="sldNum" sz="quarter" idx="12"/>
          </p:nvPr>
        </p:nvSpPr>
        <p:spPr/>
        <p:txBody>
          <a:bodyPr/>
          <a:lstStyle/>
          <a:p>
            <a:fld id="{C5E84CEB-5112-594F-A4D5-172040263455}" type="slidenum">
              <a:rPr lang="en-FI" smtClean="0"/>
              <a:t>‹#›</a:t>
            </a:fld>
            <a:endParaRPr lang="en-FI"/>
          </a:p>
        </p:txBody>
      </p:sp>
    </p:spTree>
    <p:extLst>
      <p:ext uri="{BB962C8B-B14F-4D97-AF65-F5344CB8AC3E}">
        <p14:creationId xmlns:p14="http://schemas.microsoft.com/office/powerpoint/2010/main" val="10273781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C6B3B2-3CC1-4E46-8776-418DBEFECE64}"/>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FI"/>
          </a:p>
        </p:txBody>
      </p:sp>
      <p:sp>
        <p:nvSpPr>
          <p:cNvPr id="3" name="Content Placeholder 2">
            <a:extLst>
              <a:ext uri="{FF2B5EF4-FFF2-40B4-BE49-F238E27FC236}">
                <a16:creationId xmlns:a16="http://schemas.microsoft.com/office/drawing/2014/main" id="{AF5D9606-4D9D-684A-91C1-ED6D5BF0DC2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FI"/>
          </a:p>
        </p:txBody>
      </p:sp>
      <p:sp>
        <p:nvSpPr>
          <p:cNvPr id="4" name="Text Placeholder 3">
            <a:extLst>
              <a:ext uri="{FF2B5EF4-FFF2-40B4-BE49-F238E27FC236}">
                <a16:creationId xmlns:a16="http://schemas.microsoft.com/office/drawing/2014/main" id="{1788F384-0A5A-A64A-B9A2-D3E0AD78AD5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F45D03FB-3B7A-5C43-B5F4-72498805B77E}"/>
              </a:ext>
            </a:extLst>
          </p:cNvPr>
          <p:cNvSpPr>
            <a:spLocks noGrp="1"/>
          </p:cNvSpPr>
          <p:nvPr>
            <p:ph type="dt" sz="half" idx="10"/>
          </p:nvPr>
        </p:nvSpPr>
        <p:spPr/>
        <p:txBody>
          <a:bodyPr/>
          <a:lstStyle/>
          <a:p>
            <a:fld id="{8B221183-02BE-5E40-A5E2-F4147A264354}" type="datetimeFigureOut">
              <a:rPr lang="en-FI" smtClean="0"/>
              <a:t>09/29/2023</a:t>
            </a:fld>
            <a:endParaRPr lang="en-FI"/>
          </a:p>
        </p:txBody>
      </p:sp>
      <p:sp>
        <p:nvSpPr>
          <p:cNvPr id="6" name="Footer Placeholder 5">
            <a:extLst>
              <a:ext uri="{FF2B5EF4-FFF2-40B4-BE49-F238E27FC236}">
                <a16:creationId xmlns:a16="http://schemas.microsoft.com/office/drawing/2014/main" id="{BF2222FB-9292-6D46-9833-7E3E53DE17F7}"/>
              </a:ext>
            </a:extLst>
          </p:cNvPr>
          <p:cNvSpPr>
            <a:spLocks noGrp="1"/>
          </p:cNvSpPr>
          <p:nvPr>
            <p:ph type="ftr" sz="quarter" idx="11"/>
          </p:nvPr>
        </p:nvSpPr>
        <p:spPr/>
        <p:txBody>
          <a:bodyPr/>
          <a:lstStyle/>
          <a:p>
            <a:endParaRPr lang="en-FI"/>
          </a:p>
        </p:txBody>
      </p:sp>
      <p:sp>
        <p:nvSpPr>
          <p:cNvPr id="7" name="Slide Number Placeholder 6">
            <a:extLst>
              <a:ext uri="{FF2B5EF4-FFF2-40B4-BE49-F238E27FC236}">
                <a16:creationId xmlns:a16="http://schemas.microsoft.com/office/drawing/2014/main" id="{333AC359-4A0F-3E40-8D73-604A9F61ACF1}"/>
              </a:ext>
            </a:extLst>
          </p:cNvPr>
          <p:cNvSpPr>
            <a:spLocks noGrp="1"/>
          </p:cNvSpPr>
          <p:nvPr>
            <p:ph type="sldNum" sz="quarter" idx="12"/>
          </p:nvPr>
        </p:nvSpPr>
        <p:spPr/>
        <p:txBody>
          <a:bodyPr/>
          <a:lstStyle/>
          <a:p>
            <a:fld id="{C5E84CEB-5112-594F-A4D5-172040263455}" type="slidenum">
              <a:rPr lang="en-FI" smtClean="0"/>
              <a:t>‹#›</a:t>
            </a:fld>
            <a:endParaRPr lang="en-FI"/>
          </a:p>
        </p:txBody>
      </p:sp>
    </p:spTree>
    <p:extLst>
      <p:ext uri="{BB962C8B-B14F-4D97-AF65-F5344CB8AC3E}">
        <p14:creationId xmlns:p14="http://schemas.microsoft.com/office/powerpoint/2010/main" val="35391126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5DBB1F-5B17-C144-99B7-2A33125D4633}"/>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FI"/>
          </a:p>
        </p:txBody>
      </p:sp>
      <p:sp>
        <p:nvSpPr>
          <p:cNvPr id="3" name="Picture Placeholder 2">
            <a:extLst>
              <a:ext uri="{FF2B5EF4-FFF2-40B4-BE49-F238E27FC236}">
                <a16:creationId xmlns:a16="http://schemas.microsoft.com/office/drawing/2014/main" id="{0FDBDC63-7B39-8D4A-8FA1-79AE32A89AD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FI"/>
          </a:p>
        </p:txBody>
      </p:sp>
      <p:sp>
        <p:nvSpPr>
          <p:cNvPr id="4" name="Text Placeholder 3">
            <a:extLst>
              <a:ext uri="{FF2B5EF4-FFF2-40B4-BE49-F238E27FC236}">
                <a16:creationId xmlns:a16="http://schemas.microsoft.com/office/drawing/2014/main" id="{02709AC4-27B8-1D41-BF70-DF29DFD5ADD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5E44AFFC-0150-B243-A6F2-B3F069CF703D}"/>
              </a:ext>
            </a:extLst>
          </p:cNvPr>
          <p:cNvSpPr>
            <a:spLocks noGrp="1"/>
          </p:cNvSpPr>
          <p:nvPr>
            <p:ph type="dt" sz="half" idx="10"/>
          </p:nvPr>
        </p:nvSpPr>
        <p:spPr/>
        <p:txBody>
          <a:bodyPr/>
          <a:lstStyle/>
          <a:p>
            <a:fld id="{8B221183-02BE-5E40-A5E2-F4147A264354}" type="datetimeFigureOut">
              <a:rPr lang="en-FI" smtClean="0"/>
              <a:t>09/29/2023</a:t>
            </a:fld>
            <a:endParaRPr lang="en-FI"/>
          </a:p>
        </p:txBody>
      </p:sp>
      <p:sp>
        <p:nvSpPr>
          <p:cNvPr id="6" name="Footer Placeholder 5">
            <a:extLst>
              <a:ext uri="{FF2B5EF4-FFF2-40B4-BE49-F238E27FC236}">
                <a16:creationId xmlns:a16="http://schemas.microsoft.com/office/drawing/2014/main" id="{2AE86FA5-6D60-134F-8116-3D5A26666029}"/>
              </a:ext>
            </a:extLst>
          </p:cNvPr>
          <p:cNvSpPr>
            <a:spLocks noGrp="1"/>
          </p:cNvSpPr>
          <p:nvPr>
            <p:ph type="ftr" sz="quarter" idx="11"/>
          </p:nvPr>
        </p:nvSpPr>
        <p:spPr/>
        <p:txBody>
          <a:bodyPr/>
          <a:lstStyle/>
          <a:p>
            <a:endParaRPr lang="en-FI"/>
          </a:p>
        </p:txBody>
      </p:sp>
      <p:sp>
        <p:nvSpPr>
          <p:cNvPr id="7" name="Slide Number Placeholder 6">
            <a:extLst>
              <a:ext uri="{FF2B5EF4-FFF2-40B4-BE49-F238E27FC236}">
                <a16:creationId xmlns:a16="http://schemas.microsoft.com/office/drawing/2014/main" id="{AA10F5DB-AC0C-8749-A31A-267C110F7378}"/>
              </a:ext>
            </a:extLst>
          </p:cNvPr>
          <p:cNvSpPr>
            <a:spLocks noGrp="1"/>
          </p:cNvSpPr>
          <p:nvPr>
            <p:ph type="sldNum" sz="quarter" idx="12"/>
          </p:nvPr>
        </p:nvSpPr>
        <p:spPr/>
        <p:txBody>
          <a:bodyPr/>
          <a:lstStyle/>
          <a:p>
            <a:fld id="{C5E84CEB-5112-594F-A4D5-172040263455}" type="slidenum">
              <a:rPr lang="en-FI" smtClean="0"/>
              <a:t>‹#›</a:t>
            </a:fld>
            <a:endParaRPr lang="en-FI"/>
          </a:p>
        </p:txBody>
      </p:sp>
    </p:spTree>
    <p:extLst>
      <p:ext uri="{BB962C8B-B14F-4D97-AF65-F5344CB8AC3E}">
        <p14:creationId xmlns:p14="http://schemas.microsoft.com/office/powerpoint/2010/main" val="6300650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5A5A6D0-08C7-9D4F-9188-2DB2AE4C4E5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FI"/>
          </a:p>
        </p:txBody>
      </p:sp>
      <p:sp>
        <p:nvSpPr>
          <p:cNvPr id="3" name="Text Placeholder 2">
            <a:extLst>
              <a:ext uri="{FF2B5EF4-FFF2-40B4-BE49-F238E27FC236}">
                <a16:creationId xmlns:a16="http://schemas.microsoft.com/office/drawing/2014/main" id="{B6D04A72-3EB5-A54A-BC32-1C5A4D8EEFB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FI"/>
          </a:p>
        </p:txBody>
      </p:sp>
      <p:sp>
        <p:nvSpPr>
          <p:cNvPr id="4" name="Date Placeholder 3">
            <a:extLst>
              <a:ext uri="{FF2B5EF4-FFF2-40B4-BE49-F238E27FC236}">
                <a16:creationId xmlns:a16="http://schemas.microsoft.com/office/drawing/2014/main" id="{E2D51CD3-9680-1544-97A5-A5024CC9929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B221183-02BE-5E40-A5E2-F4147A264354}" type="datetimeFigureOut">
              <a:rPr lang="en-FI" smtClean="0"/>
              <a:t>09/29/2023</a:t>
            </a:fld>
            <a:endParaRPr lang="en-FI"/>
          </a:p>
        </p:txBody>
      </p:sp>
      <p:sp>
        <p:nvSpPr>
          <p:cNvPr id="5" name="Footer Placeholder 4">
            <a:extLst>
              <a:ext uri="{FF2B5EF4-FFF2-40B4-BE49-F238E27FC236}">
                <a16:creationId xmlns:a16="http://schemas.microsoft.com/office/drawing/2014/main" id="{3F47C24D-A37F-A74E-9838-D93FF54D2C8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FI"/>
          </a:p>
        </p:txBody>
      </p:sp>
      <p:sp>
        <p:nvSpPr>
          <p:cNvPr id="6" name="Slide Number Placeholder 5">
            <a:extLst>
              <a:ext uri="{FF2B5EF4-FFF2-40B4-BE49-F238E27FC236}">
                <a16:creationId xmlns:a16="http://schemas.microsoft.com/office/drawing/2014/main" id="{CCDB2DDE-16DB-BA42-A8AD-943D884C416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5E84CEB-5112-594F-A4D5-172040263455}" type="slidenum">
              <a:rPr lang="en-FI" smtClean="0"/>
              <a:t>‹#›</a:t>
            </a:fld>
            <a:endParaRPr lang="en-FI"/>
          </a:p>
        </p:txBody>
      </p:sp>
    </p:spTree>
    <p:extLst>
      <p:ext uri="{BB962C8B-B14F-4D97-AF65-F5344CB8AC3E}">
        <p14:creationId xmlns:p14="http://schemas.microsoft.com/office/powerpoint/2010/main" val="38454057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FI"/>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18" Type="http://schemas.openxmlformats.org/officeDocument/2006/relationships/image" Target="../media/image17.png"/><Relationship Id="rId3" Type="http://schemas.openxmlformats.org/officeDocument/2006/relationships/image" Target="../media/image2.png"/><Relationship Id="rId21" Type="http://schemas.openxmlformats.org/officeDocument/2006/relationships/image" Target="../media/image20.png"/><Relationship Id="rId7" Type="http://schemas.openxmlformats.org/officeDocument/2006/relationships/image" Target="../media/image6.png"/><Relationship Id="rId12" Type="http://schemas.openxmlformats.org/officeDocument/2006/relationships/image" Target="../media/image11.png"/><Relationship Id="rId17" Type="http://schemas.openxmlformats.org/officeDocument/2006/relationships/image" Target="../media/image16.png"/><Relationship Id="rId2" Type="http://schemas.openxmlformats.org/officeDocument/2006/relationships/image" Target="../media/image1.png"/><Relationship Id="rId16" Type="http://schemas.openxmlformats.org/officeDocument/2006/relationships/image" Target="../media/image15.png"/><Relationship Id="rId20"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10.png"/><Relationship Id="rId24" Type="http://schemas.openxmlformats.org/officeDocument/2006/relationships/image" Target="../media/image23.png"/><Relationship Id="rId5" Type="http://schemas.openxmlformats.org/officeDocument/2006/relationships/image" Target="../media/image4.png"/><Relationship Id="rId15" Type="http://schemas.openxmlformats.org/officeDocument/2006/relationships/image" Target="../media/image14.png"/><Relationship Id="rId23" Type="http://schemas.openxmlformats.org/officeDocument/2006/relationships/image" Target="../media/image22.png"/><Relationship Id="rId10" Type="http://schemas.openxmlformats.org/officeDocument/2006/relationships/image" Target="../media/image9.png"/><Relationship Id="rId19" Type="http://schemas.openxmlformats.org/officeDocument/2006/relationships/image" Target="../media/image18.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png"/><Relationship Id="rId22" Type="http://schemas.openxmlformats.org/officeDocument/2006/relationships/image" Target="../media/image2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8" Type="http://schemas.openxmlformats.org/officeDocument/2006/relationships/image" Target="../media/image39.png"/><Relationship Id="rId3" Type="http://schemas.microsoft.com/office/2007/relationships/hdphoto" Target="../media/hdphoto1.wdp"/><Relationship Id="rId7" Type="http://schemas.microsoft.com/office/2007/relationships/hdphoto" Target="../media/hdphoto3.wdp"/><Relationship Id="rId2" Type="http://schemas.openxmlformats.org/officeDocument/2006/relationships/image" Target="../media/image36.png"/><Relationship Id="rId1" Type="http://schemas.openxmlformats.org/officeDocument/2006/relationships/slideLayout" Target="../slideLayouts/slideLayout1.xml"/><Relationship Id="rId6" Type="http://schemas.openxmlformats.org/officeDocument/2006/relationships/image" Target="../media/image38.png"/><Relationship Id="rId11" Type="http://schemas.microsoft.com/office/2007/relationships/hdphoto" Target="../media/hdphoto5.wdp"/><Relationship Id="rId5" Type="http://schemas.microsoft.com/office/2007/relationships/hdphoto" Target="../media/hdphoto2.wdp"/><Relationship Id="rId10" Type="http://schemas.openxmlformats.org/officeDocument/2006/relationships/image" Target="../media/image40.png"/><Relationship Id="rId4" Type="http://schemas.openxmlformats.org/officeDocument/2006/relationships/image" Target="../media/image37.png"/><Relationship Id="rId9" Type="http://schemas.microsoft.com/office/2007/relationships/hdphoto" Target="../media/hdphoto4.wdp"/></Relationships>
</file>

<file path=ppt/slides/_rels/slide16.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image" Target="../media/image41.jp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43.png"/><Relationship Id="rId1" Type="http://schemas.openxmlformats.org/officeDocument/2006/relationships/slideLayout" Target="../slideLayouts/slideLayout1.xml"/><Relationship Id="rId5" Type="http://schemas.microsoft.com/office/2007/relationships/hdphoto" Target="../media/hdphoto7.wdp"/><Relationship Id="rId4" Type="http://schemas.openxmlformats.org/officeDocument/2006/relationships/image" Target="../media/image44.png"/></Relationships>
</file>

<file path=ppt/slides/_rels/slide18.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45.png"/><Relationship Id="rId1" Type="http://schemas.openxmlformats.org/officeDocument/2006/relationships/slideLayout" Target="../slideLayouts/slideLayout1.xml"/><Relationship Id="rId5" Type="http://schemas.microsoft.com/office/2007/relationships/hdphoto" Target="../media/hdphoto9.wdp"/><Relationship Id="rId4" Type="http://schemas.openxmlformats.org/officeDocument/2006/relationships/image" Target="../media/image39.png"/></Relationships>
</file>

<file path=ppt/slides/_rels/slide19.xml.rels><?xml version="1.0" encoding="UTF-8" standalone="yes"?>
<Relationships xmlns="http://schemas.openxmlformats.org/package/2006/relationships"><Relationship Id="rId3" Type="http://schemas.microsoft.com/office/2007/relationships/hdphoto" Target="../media/hdphoto10.wdp"/><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microsoft.com/office/2007/relationships/hdphoto" Target="../media/hdphoto11.wdp"/><Relationship Id="rId2" Type="http://schemas.openxmlformats.org/officeDocument/2006/relationships/image" Target="../media/image37.png"/><Relationship Id="rId1" Type="http://schemas.openxmlformats.org/officeDocument/2006/relationships/slideLayout" Target="../slideLayouts/slideLayout1.xml"/><Relationship Id="rId4" Type="http://schemas.openxmlformats.org/officeDocument/2006/relationships/image" Target="../media/image46.jpg"/></Relationships>
</file>

<file path=ppt/slides/_rels/slide21.xml.rels><?xml version="1.0" encoding="UTF-8" standalone="yes"?>
<Relationships xmlns="http://schemas.openxmlformats.org/package/2006/relationships"><Relationship Id="rId2" Type="http://schemas.openxmlformats.org/officeDocument/2006/relationships/hyperlink" Target="mailto:stagetool@utu.fi" TargetMode="Externa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hyperlink" Target="mailto:stagetool@utu.fi" TargetMode="Externa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xml"/><Relationship Id="rId5" Type="http://schemas.openxmlformats.org/officeDocument/2006/relationships/image" Target="../media/image50.png"/><Relationship Id="rId4" Type="http://schemas.openxmlformats.org/officeDocument/2006/relationships/image" Target="../media/image4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18" Type="http://schemas.openxmlformats.org/officeDocument/2006/relationships/image" Target="../media/image17.png"/><Relationship Id="rId3" Type="http://schemas.openxmlformats.org/officeDocument/2006/relationships/image" Target="../media/image2.png"/><Relationship Id="rId21" Type="http://schemas.openxmlformats.org/officeDocument/2006/relationships/image" Target="../media/image20.png"/><Relationship Id="rId7" Type="http://schemas.openxmlformats.org/officeDocument/2006/relationships/image" Target="../media/image6.png"/><Relationship Id="rId12" Type="http://schemas.openxmlformats.org/officeDocument/2006/relationships/image" Target="../media/image11.png"/><Relationship Id="rId17" Type="http://schemas.openxmlformats.org/officeDocument/2006/relationships/image" Target="../media/image16.png"/><Relationship Id="rId2" Type="http://schemas.openxmlformats.org/officeDocument/2006/relationships/image" Target="../media/image1.png"/><Relationship Id="rId16" Type="http://schemas.openxmlformats.org/officeDocument/2006/relationships/image" Target="../media/image15.png"/><Relationship Id="rId20"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10.png"/><Relationship Id="rId24" Type="http://schemas.openxmlformats.org/officeDocument/2006/relationships/image" Target="../media/image23.png"/><Relationship Id="rId5" Type="http://schemas.openxmlformats.org/officeDocument/2006/relationships/image" Target="../media/image4.png"/><Relationship Id="rId15" Type="http://schemas.openxmlformats.org/officeDocument/2006/relationships/image" Target="../media/image14.png"/><Relationship Id="rId23" Type="http://schemas.openxmlformats.org/officeDocument/2006/relationships/image" Target="../media/image22.png"/><Relationship Id="rId10" Type="http://schemas.openxmlformats.org/officeDocument/2006/relationships/image" Target="../media/image9.png"/><Relationship Id="rId19" Type="http://schemas.openxmlformats.org/officeDocument/2006/relationships/image" Target="../media/image18.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png"/><Relationship Id="rId22" Type="http://schemas.openxmlformats.org/officeDocument/2006/relationships/image" Target="../media/image21.png"/></Relationships>
</file>

<file path=ppt/slides/_rels/slide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26.png"/><Relationship Id="rId1" Type="http://schemas.openxmlformats.org/officeDocument/2006/relationships/slideLayout" Target="../slideLayouts/slideLayout1.xml"/><Relationship Id="rId6" Type="http://schemas.openxmlformats.org/officeDocument/2006/relationships/image" Target="../media/image30.png"/><Relationship Id="rId11" Type="http://schemas.openxmlformats.org/officeDocument/2006/relationships/image" Target="../media/image35.png"/><Relationship Id="rId5" Type="http://schemas.openxmlformats.org/officeDocument/2006/relationships/image" Target="../media/image29.png"/><Relationship Id="rId10" Type="http://schemas.openxmlformats.org/officeDocument/2006/relationships/image" Target="../media/image34.png"/><Relationship Id="rId4" Type="http://schemas.openxmlformats.org/officeDocument/2006/relationships/image" Target="../media/image28.png"/><Relationship Id="rId9" Type="http://schemas.openxmlformats.org/officeDocument/2006/relationships/image" Target="../media/image3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E5CA5F-D966-B449-9C8C-AC8D9E3B5DB1}"/>
              </a:ext>
            </a:extLst>
          </p:cNvPr>
          <p:cNvSpPr>
            <a:spLocks noGrp="1"/>
          </p:cNvSpPr>
          <p:nvPr>
            <p:ph type="title"/>
          </p:nvPr>
        </p:nvSpPr>
        <p:spPr>
          <a:xfrm>
            <a:off x="0" y="-431026"/>
            <a:ext cx="10515600" cy="1325563"/>
          </a:xfrm>
        </p:spPr>
        <p:txBody>
          <a:bodyPr>
            <a:normAutofit/>
          </a:bodyPr>
          <a:lstStyle/>
          <a:p>
            <a:r>
              <a:rPr lang="en-FI" sz="2000" dirty="0"/>
              <a:t>DESIGN OF STAGETOOL.UTU.FI</a:t>
            </a:r>
          </a:p>
        </p:txBody>
      </p:sp>
      <p:pic>
        <p:nvPicPr>
          <p:cNvPr id="21" name="Picture 20">
            <a:extLst>
              <a:ext uri="{FF2B5EF4-FFF2-40B4-BE49-F238E27FC236}">
                <a16:creationId xmlns:a16="http://schemas.microsoft.com/office/drawing/2014/main" id="{6A9A95FE-FBAC-4F49-B0E7-E935021566B6}"/>
              </a:ext>
            </a:extLst>
          </p:cNvPr>
          <p:cNvPicPr>
            <a:picLocks noChangeAspect="1"/>
          </p:cNvPicPr>
          <p:nvPr/>
        </p:nvPicPr>
        <p:blipFill>
          <a:blip r:embed="rId2"/>
          <a:stretch>
            <a:fillRect/>
          </a:stretch>
        </p:blipFill>
        <p:spPr>
          <a:xfrm>
            <a:off x="1811617" y="3344637"/>
            <a:ext cx="1699865" cy="961570"/>
          </a:xfrm>
          <a:prstGeom prst="rect">
            <a:avLst/>
          </a:prstGeom>
        </p:spPr>
      </p:pic>
      <p:pic>
        <p:nvPicPr>
          <p:cNvPr id="23" name="Picture 22">
            <a:extLst>
              <a:ext uri="{FF2B5EF4-FFF2-40B4-BE49-F238E27FC236}">
                <a16:creationId xmlns:a16="http://schemas.microsoft.com/office/drawing/2014/main" id="{06483673-CB22-CD46-A789-0AAB32BF4CC3}"/>
              </a:ext>
            </a:extLst>
          </p:cNvPr>
          <p:cNvPicPr>
            <a:picLocks noChangeAspect="1"/>
          </p:cNvPicPr>
          <p:nvPr/>
        </p:nvPicPr>
        <p:blipFill>
          <a:blip r:embed="rId3"/>
          <a:stretch>
            <a:fillRect/>
          </a:stretch>
        </p:blipFill>
        <p:spPr>
          <a:xfrm>
            <a:off x="10495336" y="1969688"/>
            <a:ext cx="1706974" cy="961570"/>
          </a:xfrm>
          <a:prstGeom prst="rect">
            <a:avLst/>
          </a:prstGeom>
        </p:spPr>
      </p:pic>
      <p:pic>
        <p:nvPicPr>
          <p:cNvPr id="25" name="Picture 24">
            <a:extLst>
              <a:ext uri="{FF2B5EF4-FFF2-40B4-BE49-F238E27FC236}">
                <a16:creationId xmlns:a16="http://schemas.microsoft.com/office/drawing/2014/main" id="{2C103856-17AD-7643-BE9B-3C9D2B2D7BD7}"/>
              </a:ext>
            </a:extLst>
          </p:cNvPr>
          <p:cNvPicPr>
            <a:picLocks noChangeAspect="1"/>
          </p:cNvPicPr>
          <p:nvPr/>
        </p:nvPicPr>
        <p:blipFill>
          <a:blip r:embed="rId4"/>
          <a:stretch>
            <a:fillRect/>
          </a:stretch>
        </p:blipFill>
        <p:spPr>
          <a:xfrm>
            <a:off x="8752935" y="1969688"/>
            <a:ext cx="1701697" cy="961570"/>
          </a:xfrm>
          <a:prstGeom prst="rect">
            <a:avLst/>
          </a:prstGeom>
        </p:spPr>
      </p:pic>
      <p:pic>
        <p:nvPicPr>
          <p:cNvPr id="29" name="Picture 28">
            <a:extLst>
              <a:ext uri="{FF2B5EF4-FFF2-40B4-BE49-F238E27FC236}">
                <a16:creationId xmlns:a16="http://schemas.microsoft.com/office/drawing/2014/main" id="{C9740414-4ACA-AE40-9DE1-C0204813AD62}"/>
              </a:ext>
            </a:extLst>
          </p:cNvPr>
          <p:cNvPicPr>
            <a:picLocks noChangeAspect="1"/>
          </p:cNvPicPr>
          <p:nvPr/>
        </p:nvPicPr>
        <p:blipFill>
          <a:blip r:embed="rId5"/>
          <a:stretch>
            <a:fillRect/>
          </a:stretch>
        </p:blipFill>
        <p:spPr>
          <a:xfrm>
            <a:off x="5264014" y="1969688"/>
            <a:ext cx="1702842" cy="961570"/>
          </a:xfrm>
          <a:prstGeom prst="rect">
            <a:avLst/>
          </a:prstGeom>
        </p:spPr>
      </p:pic>
      <p:pic>
        <p:nvPicPr>
          <p:cNvPr id="39" name="Picture 38">
            <a:extLst>
              <a:ext uri="{FF2B5EF4-FFF2-40B4-BE49-F238E27FC236}">
                <a16:creationId xmlns:a16="http://schemas.microsoft.com/office/drawing/2014/main" id="{0CE2DE82-B8B4-9243-9BB6-FDEB7EBF46AF}"/>
              </a:ext>
            </a:extLst>
          </p:cNvPr>
          <p:cNvPicPr>
            <a:picLocks noChangeAspect="1"/>
          </p:cNvPicPr>
          <p:nvPr/>
        </p:nvPicPr>
        <p:blipFill>
          <a:blip r:embed="rId6"/>
          <a:stretch>
            <a:fillRect/>
          </a:stretch>
        </p:blipFill>
        <p:spPr>
          <a:xfrm>
            <a:off x="3687878" y="3335075"/>
            <a:ext cx="1709457" cy="959800"/>
          </a:xfrm>
          <a:prstGeom prst="rect">
            <a:avLst/>
          </a:prstGeom>
        </p:spPr>
      </p:pic>
      <p:pic>
        <p:nvPicPr>
          <p:cNvPr id="41" name="Picture 40">
            <a:extLst>
              <a:ext uri="{FF2B5EF4-FFF2-40B4-BE49-F238E27FC236}">
                <a16:creationId xmlns:a16="http://schemas.microsoft.com/office/drawing/2014/main" id="{B4044761-22B5-E646-AD53-E13CE3F78F7D}"/>
              </a:ext>
            </a:extLst>
          </p:cNvPr>
          <p:cNvPicPr>
            <a:picLocks noChangeAspect="1"/>
          </p:cNvPicPr>
          <p:nvPr/>
        </p:nvPicPr>
        <p:blipFill>
          <a:blip r:embed="rId7"/>
          <a:stretch>
            <a:fillRect/>
          </a:stretch>
        </p:blipFill>
        <p:spPr>
          <a:xfrm>
            <a:off x="3514845" y="1969688"/>
            <a:ext cx="1708464" cy="961570"/>
          </a:xfrm>
          <a:prstGeom prst="rect">
            <a:avLst/>
          </a:prstGeom>
        </p:spPr>
      </p:pic>
      <p:pic>
        <p:nvPicPr>
          <p:cNvPr id="43" name="Picture 42">
            <a:extLst>
              <a:ext uri="{FF2B5EF4-FFF2-40B4-BE49-F238E27FC236}">
                <a16:creationId xmlns:a16="http://schemas.microsoft.com/office/drawing/2014/main" id="{20D01124-FBBA-7742-9DF8-0E6B431CECA9}"/>
              </a:ext>
            </a:extLst>
          </p:cNvPr>
          <p:cNvPicPr>
            <a:picLocks noChangeAspect="1"/>
          </p:cNvPicPr>
          <p:nvPr/>
        </p:nvPicPr>
        <p:blipFill>
          <a:blip r:embed="rId8"/>
          <a:stretch>
            <a:fillRect/>
          </a:stretch>
        </p:blipFill>
        <p:spPr>
          <a:xfrm>
            <a:off x="1764682" y="1969687"/>
            <a:ext cx="1709458" cy="961477"/>
          </a:xfrm>
          <a:prstGeom prst="rect">
            <a:avLst/>
          </a:prstGeom>
        </p:spPr>
      </p:pic>
      <p:pic>
        <p:nvPicPr>
          <p:cNvPr id="45" name="Picture 44">
            <a:extLst>
              <a:ext uri="{FF2B5EF4-FFF2-40B4-BE49-F238E27FC236}">
                <a16:creationId xmlns:a16="http://schemas.microsoft.com/office/drawing/2014/main" id="{EB37335F-E6C7-4F4C-9320-07900005DB91}"/>
              </a:ext>
            </a:extLst>
          </p:cNvPr>
          <p:cNvPicPr>
            <a:picLocks noChangeAspect="1"/>
          </p:cNvPicPr>
          <p:nvPr/>
        </p:nvPicPr>
        <p:blipFill>
          <a:blip r:embed="rId9"/>
          <a:stretch>
            <a:fillRect/>
          </a:stretch>
        </p:blipFill>
        <p:spPr>
          <a:xfrm>
            <a:off x="14518" y="1969688"/>
            <a:ext cx="1709459" cy="959984"/>
          </a:xfrm>
          <a:prstGeom prst="rect">
            <a:avLst/>
          </a:prstGeom>
        </p:spPr>
      </p:pic>
      <p:pic>
        <p:nvPicPr>
          <p:cNvPr id="47" name="Picture 46">
            <a:extLst>
              <a:ext uri="{FF2B5EF4-FFF2-40B4-BE49-F238E27FC236}">
                <a16:creationId xmlns:a16="http://schemas.microsoft.com/office/drawing/2014/main" id="{2110493B-3C6E-584B-9571-EEB72A94698C}"/>
              </a:ext>
            </a:extLst>
          </p:cNvPr>
          <p:cNvPicPr>
            <a:picLocks noChangeAspect="1"/>
          </p:cNvPicPr>
          <p:nvPr/>
        </p:nvPicPr>
        <p:blipFill>
          <a:blip r:embed="rId10"/>
          <a:stretch>
            <a:fillRect/>
          </a:stretch>
        </p:blipFill>
        <p:spPr>
          <a:xfrm>
            <a:off x="5553418" y="450466"/>
            <a:ext cx="1706638" cy="961570"/>
          </a:xfrm>
          <a:prstGeom prst="rect">
            <a:avLst/>
          </a:prstGeom>
        </p:spPr>
      </p:pic>
      <p:pic>
        <p:nvPicPr>
          <p:cNvPr id="49" name="Picture 48">
            <a:extLst>
              <a:ext uri="{FF2B5EF4-FFF2-40B4-BE49-F238E27FC236}">
                <a16:creationId xmlns:a16="http://schemas.microsoft.com/office/drawing/2014/main" id="{82F77D52-1BED-9444-A5AD-7E3CC23691EC}"/>
              </a:ext>
            </a:extLst>
          </p:cNvPr>
          <p:cNvPicPr>
            <a:picLocks noChangeAspect="1"/>
          </p:cNvPicPr>
          <p:nvPr/>
        </p:nvPicPr>
        <p:blipFill>
          <a:blip r:embed="rId11"/>
          <a:stretch>
            <a:fillRect/>
          </a:stretch>
        </p:blipFill>
        <p:spPr>
          <a:xfrm>
            <a:off x="2575051" y="450465"/>
            <a:ext cx="1709458" cy="961477"/>
          </a:xfrm>
          <a:prstGeom prst="rect">
            <a:avLst/>
          </a:prstGeom>
        </p:spPr>
      </p:pic>
      <p:pic>
        <p:nvPicPr>
          <p:cNvPr id="37" name="Picture 36">
            <a:extLst>
              <a:ext uri="{FF2B5EF4-FFF2-40B4-BE49-F238E27FC236}">
                <a16:creationId xmlns:a16="http://schemas.microsoft.com/office/drawing/2014/main" id="{7A0233E4-1A25-AB49-AA70-A06643FF6DF0}"/>
              </a:ext>
            </a:extLst>
          </p:cNvPr>
          <p:cNvPicPr>
            <a:picLocks noChangeAspect="1"/>
          </p:cNvPicPr>
          <p:nvPr/>
        </p:nvPicPr>
        <p:blipFill>
          <a:blip r:embed="rId12"/>
          <a:stretch>
            <a:fillRect/>
          </a:stretch>
        </p:blipFill>
        <p:spPr>
          <a:xfrm>
            <a:off x="3859817" y="3827734"/>
            <a:ext cx="1709458" cy="961477"/>
          </a:xfrm>
          <a:prstGeom prst="rect">
            <a:avLst/>
          </a:prstGeom>
        </p:spPr>
      </p:pic>
      <p:pic>
        <p:nvPicPr>
          <p:cNvPr id="35" name="Picture 34">
            <a:extLst>
              <a:ext uri="{FF2B5EF4-FFF2-40B4-BE49-F238E27FC236}">
                <a16:creationId xmlns:a16="http://schemas.microsoft.com/office/drawing/2014/main" id="{1ECD6948-14B7-9645-AB2E-BE061320077A}"/>
              </a:ext>
            </a:extLst>
          </p:cNvPr>
          <p:cNvPicPr>
            <a:picLocks noChangeAspect="1"/>
          </p:cNvPicPr>
          <p:nvPr/>
        </p:nvPicPr>
        <p:blipFill>
          <a:blip r:embed="rId13"/>
          <a:stretch>
            <a:fillRect/>
          </a:stretch>
        </p:blipFill>
        <p:spPr>
          <a:xfrm>
            <a:off x="4031757" y="4322070"/>
            <a:ext cx="1709458" cy="961291"/>
          </a:xfrm>
          <a:prstGeom prst="rect">
            <a:avLst/>
          </a:prstGeom>
        </p:spPr>
      </p:pic>
      <p:pic>
        <p:nvPicPr>
          <p:cNvPr id="33" name="Picture 32">
            <a:extLst>
              <a:ext uri="{FF2B5EF4-FFF2-40B4-BE49-F238E27FC236}">
                <a16:creationId xmlns:a16="http://schemas.microsoft.com/office/drawing/2014/main" id="{EB409843-28F1-8741-877C-DA74216623B2}"/>
              </a:ext>
            </a:extLst>
          </p:cNvPr>
          <p:cNvPicPr>
            <a:picLocks noChangeAspect="1"/>
          </p:cNvPicPr>
          <p:nvPr/>
        </p:nvPicPr>
        <p:blipFill>
          <a:blip r:embed="rId14"/>
          <a:stretch>
            <a:fillRect/>
          </a:stretch>
        </p:blipFill>
        <p:spPr>
          <a:xfrm>
            <a:off x="4203697" y="4816220"/>
            <a:ext cx="1708464" cy="961570"/>
          </a:xfrm>
          <a:prstGeom prst="rect">
            <a:avLst/>
          </a:prstGeom>
        </p:spPr>
      </p:pic>
      <p:pic>
        <p:nvPicPr>
          <p:cNvPr id="31" name="Picture 30">
            <a:extLst>
              <a:ext uri="{FF2B5EF4-FFF2-40B4-BE49-F238E27FC236}">
                <a16:creationId xmlns:a16="http://schemas.microsoft.com/office/drawing/2014/main" id="{DA2AF426-1759-BD46-B0ED-2C26E3EAA9F0}"/>
              </a:ext>
            </a:extLst>
          </p:cNvPr>
          <p:cNvPicPr>
            <a:picLocks noChangeAspect="1"/>
          </p:cNvPicPr>
          <p:nvPr/>
        </p:nvPicPr>
        <p:blipFill>
          <a:blip r:embed="rId15"/>
          <a:stretch>
            <a:fillRect/>
          </a:stretch>
        </p:blipFill>
        <p:spPr>
          <a:xfrm>
            <a:off x="4374643" y="5310649"/>
            <a:ext cx="1705482" cy="961570"/>
          </a:xfrm>
          <a:prstGeom prst="rect">
            <a:avLst/>
          </a:prstGeom>
        </p:spPr>
      </p:pic>
      <p:pic>
        <p:nvPicPr>
          <p:cNvPr id="19" name="Picture 18">
            <a:extLst>
              <a:ext uri="{FF2B5EF4-FFF2-40B4-BE49-F238E27FC236}">
                <a16:creationId xmlns:a16="http://schemas.microsoft.com/office/drawing/2014/main" id="{E5289D6D-9F06-D04E-ACFB-E41F20D4A388}"/>
              </a:ext>
            </a:extLst>
          </p:cNvPr>
          <p:cNvPicPr>
            <a:picLocks noChangeAspect="1"/>
          </p:cNvPicPr>
          <p:nvPr/>
        </p:nvPicPr>
        <p:blipFill>
          <a:blip r:embed="rId16"/>
          <a:stretch>
            <a:fillRect/>
          </a:stretch>
        </p:blipFill>
        <p:spPr>
          <a:xfrm>
            <a:off x="1847073" y="3618846"/>
            <a:ext cx="1704332" cy="961570"/>
          </a:xfrm>
          <a:prstGeom prst="rect">
            <a:avLst/>
          </a:prstGeom>
        </p:spPr>
      </p:pic>
      <p:pic>
        <p:nvPicPr>
          <p:cNvPr id="17" name="Picture 16">
            <a:extLst>
              <a:ext uri="{FF2B5EF4-FFF2-40B4-BE49-F238E27FC236}">
                <a16:creationId xmlns:a16="http://schemas.microsoft.com/office/drawing/2014/main" id="{BA08FE31-0935-2B42-A0B0-362FBDE49140}"/>
              </a:ext>
            </a:extLst>
          </p:cNvPr>
          <p:cNvPicPr>
            <a:picLocks noChangeAspect="1"/>
          </p:cNvPicPr>
          <p:nvPr/>
        </p:nvPicPr>
        <p:blipFill rotWithShape="1">
          <a:blip r:embed="rId17"/>
          <a:srcRect l="561"/>
          <a:stretch/>
        </p:blipFill>
        <p:spPr>
          <a:xfrm>
            <a:off x="1886996" y="3893055"/>
            <a:ext cx="1699865" cy="960637"/>
          </a:xfrm>
          <a:prstGeom prst="rect">
            <a:avLst/>
          </a:prstGeom>
        </p:spPr>
      </p:pic>
      <p:pic>
        <p:nvPicPr>
          <p:cNvPr id="15" name="Picture 14">
            <a:extLst>
              <a:ext uri="{FF2B5EF4-FFF2-40B4-BE49-F238E27FC236}">
                <a16:creationId xmlns:a16="http://schemas.microsoft.com/office/drawing/2014/main" id="{434F9AF8-843E-A44A-BC48-F8AB5D786E72}"/>
              </a:ext>
            </a:extLst>
          </p:cNvPr>
          <p:cNvPicPr>
            <a:picLocks noChangeAspect="1"/>
          </p:cNvPicPr>
          <p:nvPr/>
        </p:nvPicPr>
        <p:blipFill>
          <a:blip r:embed="rId18"/>
          <a:stretch>
            <a:fillRect/>
          </a:stretch>
        </p:blipFill>
        <p:spPr>
          <a:xfrm>
            <a:off x="1922452" y="4166331"/>
            <a:ext cx="1709292" cy="961570"/>
          </a:xfrm>
          <a:prstGeom prst="rect">
            <a:avLst/>
          </a:prstGeom>
        </p:spPr>
      </p:pic>
      <p:pic>
        <p:nvPicPr>
          <p:cNvPr id="13" name="Picture 12">
            <a:extLst>
              <a:ext uri="{FF2B5EF4-FFF2-40B4-BE49-F238E27FC236}">
                <a16:creationId xmlns:a16="http://schemas.microsoft.com/office/drawing/2014/main" id="{F0F4FAF9-4082-734C-A009-D8F0E11274CF}"/>
              </a:ext>
            </a:extLst>
          </p:cNvPr>
          <p:cNvPicPr>
            <a:picLocks noChangeAspect="1"/>
          </p:cNvPicPr>
          <p:nvPr/>
        </p:nvPicPr>
        <p:blipFill>
          <a:blip r:embed="rId19"/>
          <a:stretch>
            <a:fillRect/>
          </a:stretch>
        </p:blipFill>
        <p:spPr>
          <a:xfrm>
            <a:off x="1967335" y="4440540"/>
            <a:ext cx="1703651" cy="961570"/>
          </a:xfrm>
          <a:prstGeom prst="rect">
            <a:avLst/>
          </a:prstGeom>
        </p:spPr>
      </p:pic>
      <p:pic>
        <p:nvPicPr>
          <p:cNvPr id="11" name="Picture 10">
            <a:extLst>
              <a:ext uri="{FF2B5EF4-FFF2-40B4-BE49-F238E27FC236}">
                <a16:creationId xmlns:a16="http://schemas.microsoft.com/office/drawing/2014/main" id="{366450CE-84F7-2945-B3EF-45E7CB6C704A}"/>
              </a:ext>
            </a:extLst>
          </p:cNvPr>
          <p:cNvPicPr>
            <a:picLocks noChangeAspect="1"/>
          </p:cNvPicPr>
          <p:nvPr/>
        </p:nvPicPr>
        <p:blipFill>
          <a:blip r:embed="rId20"/>
          <a:stretch>
            <a:fillRect/>
          </a:stretch>
        </p:blipFill>
        <p:spPr>
          <a:xfrm>
            <a:off x="2006577" y="4714749"/>
            <a:ext cx="1706638" cy="961570"/>
          </a:xfrm>
          <a:prstGeom prst="rect">
            <a:avLst/>
          </a:prstGeom>
        </p:spPr>
      </p:pic>
      <p:pic>
        <p:nvPicPr>
          <p:cNvPr id="9" name="Picture 8">
            <a:extLst>
              <a:ext uri="{FF2B5EF4-FFF2-40B4-BE49-F238E27FC236}">
                <a16:creationId xmlns:a16="http://schemas.microsoft.com/office/drawing/2014/main" id="{14307AA6-8F9A-034B-9DDE-2BC97202ABFF}"/>
              </a:ext>
            </a:extLst>
          </p:cNvPr>
          <p:cNvPicPr>
            <a:picLocks noChangeAspect="1"/>
          </p:cNvPicPr>
          <p:nvPr/>
        </p:nvPicPr>
        <p:blipFill>
          <a:blip r:embed="rId21"/>
          <a:stretch>
            <a:fillRect/>
          </a:stretch>
        </p:blipFill>
        <p:spPr>
          <a:xfrm>
            <a:off x="2048806" y="4988958"/>
            <a:ext cx="1709458" cy="960637"/>
          </a:xfrm>
          <a:prstGeom prst="rect">
            <a:avLst/>
          </a:prstGeom>
        </p:spPr>
      </p:pic>
      <p:pic>
        <p:nvPicPr>
          <p:cNvPr id="7" name="Picture 6">
            <a:extLst>
              <a:ext uri="{FF2B5EF4-FFF2-40B4-BE49-F238E27FC236}">
                <a16:creationId xmlns:a16="http://schemas.microsoft.com/office/drawing/2014/main" id="{B704839D-14D8-8641-92B6-E8181251D6AE}"/>
              </a:ext>
            </a:extLst>
          </p:cNvPr>
          <p:cNvPicPr>
            <a:picLocks noChangeAspect="1"/>
          </p:cNvPicPr>
          <p:nvPr/>
        </p:nvPicPr>
        <p:blipFill>
          <a:blip r:embed="rId22"/>
          <a:stretch>
            <a:fillRect/>
          </a:stretch>
        </p:blipFill>
        <p:spPr>
          <a:xfrm>
            <a:off x="2093855" y="5262234"/>
            <a:ext cx="1699865" cy="961570"/>
          </a:xfrm>
          <a:prstGeom prst="rect">
            <a:avLst/>
          </a:prstGeom>
        </p:spPr>
      </p:pic>
      <p:pic>
        <p:nvPicPr>
          <p:cNvPr id="5" name="Picture 4">
            <a:extLst>
              <a:ext uri="{FF2B5EF4-FFF2-40B4-BE49-F238E27FC236}">
                <a16:creationId xmlns:a16="http://schemas.microsoft.com/office/drawing/2014/main" id="{1E535F97-FB51-BE4B-9FE1-C7AEEC14B3B4}"/>
              </a:ext>
            </a:extLst>
          </p:cNvPr>
          <p:cNvPicPr>
            <a:picLocks noChangeAspect="1"/>
          </p:cNvPicPr>
          <p:nvPr/>
        </p:nvPicPr>
        <p:blipFill>
          <a:blip r:embed="rId23"/>
          <a:stretch>
            <a:fillRect/>
          </a:stretch>
        </p:blipFill>
        <p:spPr>
          <a:xfrm>
            <a:off x="2129311" y="5536443"/>
            <a:ext cx="1709458" cy="956819"/>
          </a:xfrm>
          <a:prstGeom prst="rect">
            <a:avLst/>
          </a:prstGeom>
        </p:spPr>
      </p:pic>
      <p:cxnSp>
        <p:nvCxnSpPr>
          <p:cNvPr id="55" name="Straight Arrow Connector 54">
            <a:extLst>
              <a:ext uri="{FF2B5EF4-FFF2-40B4-BE49-F238E27FC236}">
                <a16:creationId xmlns:a16="http://schemas.microsoft.com/office/drawing/2014/main" id="{5B1FBCD3-F1EA-5F41-9124-617D3B818FB3}"/>
              </a:ext>
            </a:extLst>
          </p:cNvPr>
          <p:cNvCxnSpPr>
            <a:endCxn id="2" idx="2"/>
          </p:cNvCxnSpPr>
          <p:nvPr/>
        </p:nvCxnSpPr>
        <p:spPr>
          <a:xfrm>
            <a:off x="4424680" y="894537"/>
            <a:ext cx="83312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A530ADF8-8E74-1E43-9815-9CC08E925E0E}"/>
              </a:ext>
            </a:extLst>
          </p:cNvPr>
          <p:cNvCxnSpPr>
            <a:cxnSpLocks/>
          </p:cNvCxnSpPr>
          <p:nvPr/>
        </p:nvCxnSpPr>
        <p:spPr>
          <a:xfrm flipH="1">
            <a:off x="1036320" y="1499057"/>
            <a:ext cx="1574677" cy="40086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28E912A1-B0B9-AB4D-B7F8-BC10AB8BD68D}"/>
              </a:ext>
            </a:extLst>
          </p:cNvPr>
          <p:cNvCxnSpPr>
            <a:cxnSpLocks/>
          </p:cNvCxnSpPr>
          <p:nvPr/>
        </p:nvCxnSpPr>
        <p:spPr>
          <a:xfrm flipH="1">
            <a:off x="2730423" y="1528286"/>
            <a:ext cx="253617" cy="40142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492977E6-7A4A-0F43-B035-87A61B4F76C9}"/>
              </a:ext>
            </a:extLst>
          </p:cNvPr>
          <p:cNvCxnSpPr>
            <a:cxnSpLocks/>
          </p:cNvCxnSpPr>
          <p:nvPr/>
        </p:nvCxnSpPr>
        <p:spPr>
          <a:xfrm>
            <a:off x="3537639" y="1511470"/>
            <a:ext cx="457369" cy="39480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EC9039C6-D1FA-584D-A7F5-7B6312629D82}"/>
              </a:ext>
            </a:extLst>
          </p:cNvPr>
          <p:cNvCxnSpPr>
            <a:cxnSpLocks/>
          </p:cNvCxnSpPr>
          <p:nvPr/>
        </p:nvCxnSpPr>
        <p:spPr>
          <a:xfrm>
            <a:off x="3716092" y="1511470"/>
            <a:ext cx="2080188" cy="39975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36F065C8-5EF0-DD40-8557-95D0FFF3371F}"/>
              </a:ext>
            </a:extLst>
          </p:cNvPr>
          <p:cNvCxnSpPr>
            <a:cxnSpLocks/>
          </p:cNvCxnSpPr>
          <p:nvPr/>
        </p:nvCxnSpPr>
        <p:spPr>
          <a:xfrm>
            <a:off x="4217706" y="1486456"/>
            <a:ext cx="3590254" cy="41982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AE1089FF-ABC5-2542-9EC9-E8A4DAFB8DFA}"/>
              </a:ext>
            </a:extLst>
          </p:cNvPr>
          <p:cNvCxnSpPr>
            <a:cxnSpLocks/>
          </p:cNvCxnSpPr>
          <p:nvPr/>
        </p:nvCxnSpPr>
        <p:spPr>
          <a:xfrm>
            <a:off x="4300873" y="1406225"/>
            <a:ext cx="4929487" cy="49847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E03BD28A-42E2-3746-9D22-FE300A264C0B}"/>
              </a:ext>
            </a:extLst>
          </p:cNvPr>
          <p:cNvCxnSpPr>
            <a:cxnSpLocks/>
          </p:cNvCxnSpPr>
          <p:nvPr/>
        </p:nvCxnSpPr>
        <p:spPr>
          <a:xfrm>
            <a:off x="4308793" y="1365263"/>
            <a:ext cx="7161847" cy="56444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A2840368-3D9F-654C-BAAB-0B2CB10C020E}"/>
              </a:ext>
            </a:extLst>
          </p:cNvPr>
          <p:cNvCxnSpPr>
            <a:cxnSpLocks/>
          </p:cNvCxnSpPr>
          <p:nvPr/>
        </p:nvCxnSpPr>
        <p:spPr>
          <a:xfrm>
            <a:off x="2655880" y="2994721"/>
            <a:ext cx="0" cy="28630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37CDF9D9-49DF-C641-8832-37869DB4CEA5}"/>
              </a:ext>
            </a:extLst>
          </p:cNvPr>
          <p:cNvCxnSpPr>
            <a:cxnSpLocks/>
          </p:cNvCxnSpPr>
          <p:nvPr/>
        </p:nvCxnSpPr>
        <p:spPr>
          <a:xfrm>
            <a:off x="4423720" y="2994720"/>
            <a:ext cx="0" cy="28630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81" name="Picture 80">
            <a:extLst>
              <a:ext uri="{FF2B5EF4-FFF2-40B4-BE49-F238E27FC236}">
                <a16:creationId xmlns:a16="http://schemas.microsoft.com/office/drawing/2014/main" id="{9D5B3636-18F0-4D4A-A367-F7C549EF1C17}"/>
              </a:ext>
            </a:extLst>
          </p:cNvPr>
          <p:cNvPicPr>
            <a:picLocks noChangeAspect="1"/>
          </p:cNvPicPr>
          <p:nvPr/>
        </p:nvPicPr>
        <p:blipFill>
          <a:blip r:embed="rId24"/>
          <a:stretch>
            <a:fillRect/>
          </a:stretch>
        </p:blipFill>
        <p:spPr>
          <a:xfrm>
            <a:off x="7005831" y="1969687"/>
            <a:ext cx="1706400" cy="955247"/>
          </a:xfrm>
          <a:prstGeom prst="rect">
            <a:avLst/>
          </a:prstGeom>
        </p:spPr>
      </p:pic>
    </p:spTree>
    <p:extLst>
      <p:ext uri="{BB962C8B-B14F-4D97-AF65-F5344CB8AC3E}">
        <p14:creationId xmlns:p14="http://schemas.microsoft.com/office/powerpoint/2010/main" val="1094765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0D79EEB-5EF6-B540-B328-04BECAECDFBD}"/>
              </a:ext>
            </a:extLst>
          </p:cNvPr>
          <p:cNvSpPr txBox="1"/>
          <p:nvPr/>
        </p:nvSpPr>
        <p:spPr>
          <a:xfrm>
            <a:off x="262890" y="171450"/>
            <a:ext cx="10211146" cy="369332"/>
          </a:xfrm>
          <a:prstGeom prst="rect">
            <a:avLst/>
          </a:prstGeom>
          <a:noFill/>
        </p:spPr>
        <p:txBody>
          <a:bodyPr wrap="square" rtlCol="0">
            <a:spAutoFit/>
          </a:bodyPr>
          <a:lstStyle/>
          <a:p>
            <a:r>
              <a:rPr lang="en-GB" dirty="0">
                <a:solidFill>
                  <a:schemeClr val="bg1"/>
                </a:solidFill>
              </a:rPr>
              <a:t>MEIOTIC DIVISIONS (m2m)</a:t>
            </a:r>
            <a:r>
              <a:rPr lang="en-FI" sz="1400" dirty="0">
                <a:solidFill>
                  <a:srgbClr val="00B0F0"/>
                </a:solidFill>
              </a:rPr>
              <a:t>	</a:t>
            </a:r>
          </a:p>
        </p:txBody>
      </p:sp>
      <p:sp>
        <p:nvSpPr>
          <p:cNvPr id="2" name="TextBox 1">
            <a:extLst>
              <a:ext uri="{FF2B5EF4-FFF2-40B4-BE49-F238E27FC236}">
                <a16:creationId xmlns:a16="http://schemas.microsoft.com/office/drawing/2014/main" id="{2C654C25-14CB-F9B0-0B6F-895405ED3337}"/>
              </a:ext>
            </a:extLst>
          </p:cNvPr>
          <p:cNvSpPr txBox="1"/>
          <p:nvPr/>
        </p:nvSpPr>
        <p:spPr>
          <a:xfrm>
            <a:off x="1086785" y="1640546"/>
            <a:ext cx="7247746" cy="369332"/>
          </a:xfrm>
          <a:prstGeom prst="rect">
            <a:avLst/>
          </a:prstGeom>
          <a:noFill/>
        </p:spPr>
        <p:txBody>
          <a:bodyPr wrap="square">
            <a:spAutoFit/>
          </a:bodyPr>
          <a:lstStyle/>
          <a:p>
            <a:r>
              <a:rPr lang="en-FI" dirty="0">
                <a:solidFill>
                  <a:schemeClr val="bg1"/>
                </a:solidFill>
              </a:rPr>
              <a:t>The same as for the previous slides</a:t>
            </a:r>
            <a:endParaRPr lang="en-FI" dirty="0"/>
          </a:p>
        </p:txBody>
      </p:sp>
    </p:spTree>
    <p:extLst>
      <p:ext uri="{BB962C8B-B14F-4D97-AF65-F5344CB8AC3E}">
        <p14:creationId xmlns:p14="http://schemas.microsoft.com/office/powerpoint/2010/main" val="13728514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0D79EEB-5EF6-B540-B328-04BECAECDFBD}"/>
              </a:ext>
            </a:extLst>
          </p:cNvPr>
          <p:cNvSpPr txBox="1"/>
          <p:nvPr/>
        </p:nvSpPr>
        <p:spPr>
          <a:xfrm>
            <a:off x="262890" y="171450"/>
            <a:ext cx="10211146" cy="369332"/>
          </a:xfrm>
          <a:prstGeom prst="rect">
            <a:avLst/>
          </a:prstGeom>
          <a:noFill/>
        </p:spPr>
        <p:txBody>
          <a:bodyPr wrap="square" rtlCol="0">
            <a:spAutoFit/>
          </a:bodyPr>
          <a:lstStyle/>
          <a:p>
            <a:r>
              <a:rPr lang="en-GB" dirty="0">
                <a:solidFill>
                  <a:schemeClr val="bg1"/>
                </a:solidFill>
              </a:rPr>
              <a:t>SECONDARY SPERMATOCYTES (</a:t>
            </a:r>
            <a:r>
              <a:rPr lang="en-GB" dirty="0" err="1">
                <a:solidFill>
                  <a:schemeClr val="bg1"/>
                </a:solidFill>
              </a:rPr>
              <a:t>Spc</a:t>
            </a:r>
            <a:r>
              <a:rPr lang="en-GB" dirty="0">
                <a:solidFill>
                  <a:schemeClr val="bg1"/>
                </a:solidFill>
              </a:rPr>
              <a:t>-sec)</a:t>
            </a:r>
            <a:r>
              <a:rPr lang="en-FI" sz="1400" dirty="0">
                <a:solidFill>
                  <a:srgbClr val="00B0F0"/>
                </a:solidFill>
              </a:rPr>
              <a:t>	</a:t>
            </a:r>
          </a:p>
        </p:txBody>
      </p:sp>
      <p:sp>
        <p:nvSpPr>
          <p:cNvPr id="2" name="TextBox 1">
            <a:extLst>
              <a:ext uri="{FF2B5EF4-FFF2-40B4-BE49-F238E27FC236}">
                <a16:creationId xmlns:a16="http://schemas.microsoft.com/office/drawing/2014/main" id="{12CD9BD5-09E7-BE15-4AF5-2FD8A8363217}"/>
              </a:ext>
            </a:extLst>
          </p:cNvPr>
          <p:cNvSpPr txBox="1"/>
          <p:nvPr/>
        </p:nvSpPr>
        <p:spPr>
          <a:xfrm>
            <a:off x="1086785" y="1640546"/>
            <a:ext cx="7247746" cy="369332"/>
          </a:xfrm>
          <a:prstGeom prst="rect">
            <a:avLst/>
          </a:prstGeom>
          <a:noFill/>
        </p:spPr>
        <p:txBody>
          <a:bodyPr wrap="square">
            <a:spAutoFit/>
          </a:bodyPr>
          <a:lstStyle/>
          <a:p>
            <a:r>
              <a:rPr lang="en-FI" dirty="0">
                <a:solidFill>
                  <a:schemeClr val="bg1"/>
                </a:solidFill>
              </a:rPr>
              <a:t>The same as for the previous slides</a:t>
            </a:r>
            <a:endParaRPr lang="en-FI" dirty="0"/>
          </a:p>
        </p:txBody>
      </p:sp>
    </p:spTree>
    <p:extLst>
      <p:ext uri="{BB962C8B-B14F-4D97-AF65-F5344CB8AC3E}">
        <p14:creationId xmlns:p14="http://schemas.microsoft.com/office/powerpoint/2010/main" val="759580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0D79EEB-5EF6-B540-B328-04BECAECDFBD}"/>
              </a:ext>
            </a:extLst>
          </p:cNvPr>
          <p:cNvSpPr txBox="1"/>
          <p:nvPr/>
        </p:nvSpPr>
        <p:spPr>
          <a:xfrm>
            <a:off x="262890" y="171450"/>
            <a:ext cx="10211146" cy="369332"/>
          </a:xfrm>
          <a:prstGeom prst="rect">
            <a:avLst/>
          </a:prstGeom>
          <a:noFill/>
        </p:spPr>
        <p:txBody>
          <a:bodyPr wrap="square" rtlCol="0">
            <a:spAutoFit/>
          </a:bodyPr>
          <a:lstStyle/>
          <a:p>
            <a:r>
              <a:rPr lang="en-GB" dirty="0">
                <a:solidFill>
                  <a:schemeClr val="bg1"/>
                </a:solidFill>
              </a:rPr>
              <a:t>ROUND SPERMATIDS (RS)</a:t>
            </a:r>
            <a:r>
              <a:rPr lang="en-FI" sz="1400" dirty="0">
                <a:solidFill>
                  <a:srgbClr val="00B0F0"/>
                </a:solidFill>
              </a:rPr>
              <a:t>	</a:t>
            </a:r>
          </a:p>
        </p:txBody>
      </p:sp>
      <p:sp>
        <p:nvSpPr>
          <p:cNvPr id="2" name="TextBox 1">
            <a:extLst>
              <a:ext uri="{FF2B5EF4-FFF2-40B4-BE49-F238E27FC236}">
                <a16:creationId xmlns:a16="http://schemas.microsoft.com/office/drawing/2014/main" id="{3D57087B-2B0C-450A-B983-9DAE09A45672}"/>
              </a:ext>
            </a:extLst>
          </p:cNvPr>
          <p:cNvSpPr txBox="1"/>
          <p:nvPr/>
        </p:nvSpPr>
        <p:spPr>
          <a:xfrm>
            <a:off x="1086785" y="1640546"/>
            <a:ext cx="7247746" cy="369332"/>
          </a:xfrm>
          <a:prstGeom prst="rect">
            <a:avLst/>
          </a:prstGeom>
          <a:noFill/>
        </p:spPr>
        <p:txBody>
          <a:bodyPr wrap="square">
            <a:spAutoFit/>
          </a:bodyPr>
          <a:lstStyle/>
          <a:p>
            <a:r>
              <a:rPr lang="en-FI" dirty="0">
                <a:solidFill>
                  <a:schemeClr val="bg1"/>
                </a:solidFill>
              </a:rPr>
              <a:t>The same as for the previous slides</a:t>
            </a:r>
            <a:endParaRPr lang="en-FI" dirty="0"/>
          </a:p>
        </p:txBody>
      </p:sp>
    </p:spTree>
    <p:extLst>
      <p:ext uri="{BB962C8B-B14F-4D97-AF65-F5344CB8AC3E}">
        <p14:creationId xmlns:p14="http://schemas.microsoft.com/office/powerpoint/2010/main" val="11805672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0D79EEB-5EF6-B540-B328-04BECAECDFBD}"/>
              </a:ext>
            </a:extLst>
          </p:cNvPr>
          <p:cNvSpPr txBox="1"/>
          <p:nvPr/>
        </p:nvSpPr>
        <p:spPr>
          <a:xfrm>
            <a:off x="262890" y="171450"/>
            <a:ext cx="10211146" cy="369332"/>
          </a:xfrm>
          <a:prstGeom prst="rect">
            <a:avLst/>
          </a:prstGeom>
          <a:noFill/>
        </p:spPr>
        <p:txBody>
          <a:bodyPr wrap="square" rtlCol="0">
            <a:spAutoFit/>
          </a:bodyPr>
          <a:lstStyle/>
          <a:p>
            <a:r>
              <a:rPr lang="en-GB" dirty="0">
                <a:solidFill>
                  <a:schemeClr val="bg1"/>
                </a:solidFill>
              </a:rPr>
              <a:t>EARLY ELONGATING SPERMATIDS (el-</a:t>
            </a:r>
            <a:r>
              <a:rPr lang="en-GB" dirty="0" err="1">
                <a:solidFill>
                  <a:schemeClr val="bg1"/>
                </a:solidFill>
              </a:rPr>
              <a:t>Spt</a:t>
            </a:r>
            <a:r>
              <a:rPr lang="en-GB" dirty="0">
                <a:solidFill>
                  <a:schemeClr val="bg1"/>
                </a:solidFill>
              </a:rPr>
              <a:t>-early)</a:t>
            </a:r>
            <a:r>
              <a:rPr lang="en-FI" sz="1400" dirty="0">
                <a:solidFill>
                  <a:srgbClr val="00B0F0"/>
                </a:solidFill>
              </a:rPr>
              <a:t>	</a:t>
            </a:r>
          </a:p>
        </p:txBody>
      </p:sp>
      <p:sp>
        <p:nvSpPr>
          <p:cNvPr id="2" name="TextBox 1">
            <a:extLst>
              <a:ext uri="{FF2B5EF4-FFF2-40B4-BE49-F238E27FC236}">
                <a16:creationId xmlns:a16="http://schemas.microsoft.com/office/drawing/2014/main" id="{8EC3C773-34F6-1D67-5146-2C38F9B80400}"/>
              </a:ext>
            </a:extLst>
          </p:cNvPr>
          <p:cNvSpPr txBox="1"/>
          <p:nvPr/>
        </p:nvSpPr>
        <p:spPr>
          <a:xfrm>
            <a:off x="1086785" y="1640546"/>
            <a:ext cx="7247746" cy="369332"/>
          </a:xfrm>
          <a:prstGeom prst="rect">
            <a:avLst/>
          </a:prstGeom>
          <a:noFill/>
        </p:spPr>
        <p:txBody>
          <a:bodyPr wrap="square">
            <a:spAutoFit/>
          </a:bodyPr>
          <a:lstStyle/>
          <a:p>
            <a:r>
              <a:rPr lang="en-FI" dirty="0">
                <a:solidFill>
                  <a:schemeClr val="bg1"/>
                </a:solidFill>
              </a:rPr>
              <a:t>The same as for the previous slides</a:t>
            </a:r>
            <a:endParaRPr lang="en-FI" dirty="0"/>
          </a:p>
        </p:txBody>
      </p:sp>
    </p:spTree>
    <p:extLst>
      <p:ext uri="{BB962C8B-B14F-4D97-AF65-F5344CB8AC3E}">
        <p14:creationId xmlns:p14="http://schemas.microsoft.com/office/powerpoint/2010/main" val="36189272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0D79EEB-5EF6-B540-B328-04BECAECDFBD}"/>
              </a:ext>
            </a:extLst>
          </p:cNvPr>
          <p:cNvSpPr txBox="1"/>
          <p:nvPr/>
        </p:nvSpPr>
        <p:spPr>
          <a:xfrm>
            <a:off x="262890" y="171450"/>
            <a:ext cx="10211146" cy="369332"/>
          </a:xfrm>
          <a:prstGeom prst="rect">
            <a:avLst/>
          </a:prstGeom>
          <a:noFill/>
        </p:spPr>
        <p:txBody>
          <a:bodyPr wrap="square" rtlCol="0">
            <a:spAutoFit/>
          </a:bodyPr>
          <a:lstStyle/>
          <a:p>
            <a:r>
              <a:rPr lang="en-GB" dirty="0">
                <a:solidFill>
                  <a:schemeClr val="bg1"/>
                </a:solidFill>
              </a:rPr>
              <a:t>LATE ELONGATING SPERMATIDS (el-</a:t>
            </a:r>
            <a:r>
              <a:rPr lang="en-GB" dirty="0" err="1">
                <a:solidFill>
                  <a:schemeClr val="bg1"/>
                </a:solidFill>
              </a:rPr>
              <a:t>Spt</a:t>
            </a:r>
            <a:r>
              <a:rPr lang="en-GB" dirty="0">
                <a:solidFill>
                  <a:schemeClr val="bg1"/>
                </a:solidFill>
              </a:rPr>
              <a:t>-late)</a:t>
            </a:r>
            <a:r>
              <a:rPr lang="en-FI" sz="1400" dirty="0">
                <a:solidFill>
                  <a:srgbClr val="00B0F0"/>
                </a:solidFill>
              </a:rPr>
              <a:t>	</a:t>
            </a:r>
          </a:p>
        </p:txBody>
      </p:sp>
      <p:sp>
        <p:nvSpPr>
          <p:cNvPr id="2" name="TextBox 1">
            <a:extLst>
              <a:ext uri="{FF2B5EF4-FFF2-40B4-BE49-F238E27FC236}">
                <a16:creationId xmlns:a16="http://schemas.microsoft.com/office/drawing/2014/main" id="{66042CF6-937B-597D-AA7A-58B11D4CBD99}"/>
              </a:ext>
            </a:extLst>
          </p:cNvPr>
          <p:cNvSpPr txBox="1"/>
          <p:nvPr/>
        </p:nvSpPr>
        <p:spPr>
          <a:xfrm>
            <a:off x="1086785" y="1640546"/>
            <a:ext cx="7247746" cy="369332"/>
          </a:xfrm>
          <a:prstGeom prst="rect">
            <a:avLst/>
          </a:prstGeom>
          <a:noFill/>
        </p:spPr>
        <p:txBody>
          <a:bodyPr wrap="square">
            <a:spAutoFit/>
          </a:bodyPr>
          <a:lstStyle/>
          <a:p>
            <a:r>
              <a:rPr lang="en-FI" dirty="0">
                <a:solidFill>
                  <a:schemeClr val="bg1"/>
                </a:solidFill>
              </a:rPr>
              <a:t>The same as for the previous slides</a:t>
            </a:r>
            <a:endParaRPr lang="en-FI" dirty="0"/>
          </a:p>
        </p:txBody>
      </p:sp>
    </p:spTree>
    <p:extLst>
      <p:ext uri="{BB962C8B-B14F-4D97-AF65-F5344CB8AC3E}">
        <p14:creationId xmlns:p14="http://schemas.microsoft.com/office/powerpoint/2010/main" val="16735464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0D79EEB-5EF6-B540-B328-04BECAECDFBD}"/>
              </a:ext>
            </a:extLst>
          </p:cNvPr>
          <p:cNvSpPr txBox="1"/>
          <p:nvPr/>
        </p:nvSpPr>
        <p:spPr>
          <a:xfrm>
            <a:off x="262890" y="171450"/>
            <a:ext cx="10211146" cy="861774"/>
          </a:xfrm>
          <a:prstGeom prst="rect">
            <a:avLst/>
          </a:prstGeom>
          <a:noFill/>
        </p:spPr>
        <p:txBody>
          <a:bodyPr wrap="square" rtlCol="0">
            <a:spAutoFit/>
          </a:bodyPr>
          <a:lstStyle/>
          <a:p>
            <a:r>
              <a:rPr lang="en-FI" dirty="0">
                <a:solidFill>
                  <a:schemeClr val="bg1"/>
                </a:solidFill>
              </a:rPr>
              <a:t>TUBULE  MODEL</a:t>
            </a:r>
          </a:p>
          <a:p>
            <a:endParaRPr lang="en-FI" dirty="0">
              <a:solidFill>
                <a:schemeClr val="bg1"/>
              </a:solidFill>
            </a:endParaRPr>
          </a:p>
          <a:p>
            <a:r>
              <a:rPr lang="en-FI" sz="1400" dirty="0">
                <a:solidFill>
                  <a:srgbClr val="00B0F0"/>
                </a:solidFill>
              </a:rPr>
              <a:t>Stages I-V		Stages VI-VIII		Stages IX		Stages X-XI		Stage XII</a:t>
            </a:r>
          </a:p>
        </p:txBody>
      </p:sp>
      <p:sp>
        <p:nvSpPr>
          <p:cNvPr id="2" name="TextBox 1">
            <a:extLst>
              <a:ext uri="{FF2B5EF4-FFF2-40B4-BE49-F238E27FC236}">
                <a16:creationId xmlns:a16="http://schemas.microsoft.com/office/drawing/2014/main" id="{95EB79A1-A141-8242-B141-C332EDCE5C4F}"/>
              </a:ext>
            </a:extLst>
          </p:cNvPr>
          <p:cNvSpPr txBox="1"/>
          <p:nvPr/>
        </p:nvSpPr>
        <p:spPr>
          <a:xfrm>
            <a:off x="8324587" y="2551837"/>
            <a:ext cx="2697480" cy="1754326"/>
          </a:xfrm>
          <a:prstGeom prst="rect">
            <a:avLst/>
          </a:prstGeom>
          <a:noFill/>
          <a:ln>
            <a:solidFill>
              <a:schemeClr val="bg1"/>
            </a:solidFill>
          </a:ln>
        </p:spPr>
        <p:txBody>
          <a:bodyPr wrap="square" rtlCol="0">
            <a:spAutoFit/>
          </a:bodyPr>
          <a:lstStyle/>
          <a:p>
            <a:r>
              <a:rPr lang="en-GB" dirty="0">
                <a:solidFill>
                  <a:schemeClr val="bg1"/>
                </a:solidFill>
              </a:rPr>
              <a:t>TABLE: C</a:t>
            </a:r>
            <a:r>
              <a:rPr lang="en-FI" dirty="0">
                <a:solidFill>
                  <a:schemeClr val="bg1"/>
                </a:solidFill>
              </a:rPr>
              <a:t>haracteristic distribution of tubule labels in a whole-testis analysis</a:t>
            </a:r>
          </a:p>
          <a:p>
            <a:endParaRPr lang="en-FI" dirty="0">
              <a:solidFill>
                <a:schemeClr val="bg1"/>
              </a:solidFill>
            </a:endParaRPr>
          </a:p>
          <a:p>
            <a:endParaRPr lang="en-FI" dirty="0">
              <a:solidFill>
                <a:schemeClr val="bg1"/>
              </a:solidFill>
            </a:endParaRPr>
          </a:p>
        </p:txBody>
      </p:sp>
      <p:pic>
        <p:nvPicPr>
          <p:cNvPr id="12" name="Picture 11">
            <a:extLst>
              <a:ext uri="{FF2B5EF4-FFF2-40B4-BE49-F238E27FC236}">
                <a16:creationId xmlns:a16="http://schemas.microsoft.com/office/drawing/2014/main" id="{B9C2CA87-51E4-9F49-998E-AADB95C8142C}"/>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a:off x="363711" y="1059185"/>
            <a:ext cx="720000" cy="663652"/>
          </a:xfrm>
          <a:prstGeom prst="rect">
            <a:avLst/>
          </a:prstGeom>
        </p:spPr>
      </p:pic>
      <p:pic>
        <p:nvPicPr>
          <p:cNvPr id="13" name="Picture 12">
            <a:extLst>
              <a:ext uri="{FF2B5EF4-FFF2-40B4-BE49-F238E27FC236}">
                <a16:creationId xmlns:a16="http://schemas.microsoft.com/office/drawing/2014/main" id="{5A7EAC50-475E-6647-8B86-90947880E5B9}"/>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40000" contrast="20000"/>
                    </a14:imgEffect>
                  </a14:imgLayer>
                </a14:imgProps>
              </a:ext>
            </a:extLst>
          </a:blip>
          <a:stretch>
            <a:fillRect/>
          </a:stretch>
        </p:blipFill>
        <p:spPr>
          <a:xfrm rot="5400000">
            <a:off x="8642563" y="1031302"/>
            <a:ext cx="664234" cy="720000"/>
          </a:xfrm>
          <a:prstGeom prst="rect">
            <a:avLst/>
          </a:prstGeom>
          <a:ln>
            <a:noFill/>
          </a:ln>
        </p:spPr>
      </p:pic>
      <p:pic>
        <p:nvPicPr>
          <p:cNvPr id="14" name="Picture 13">
            <a:extLst>
              <a:ext uri="{FF2B5EF4-FFF2-40B4-BE49-F238E27FC236}">
                <a16:creationId xmlns:a16="http://schemas.microsoft.com/office/drawing/2014/main" id="{9FABBF3A-6CEA-A247-8779-18754801647E}"/>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40000" contrast="20000"/>
                    </a14:imgEffect>
                  </a14:imgLayer>
                </a14:imgProps>
              </a:ext>
            </a:extLst>
          </a:blip>
          <a:stretch>
            <a:fillRect/>
          </a:stretch>
        </p:blipFill>
        <p:spPr>
          <a:xfrm rot="5400000" flipH="1">
            <a:off x="2291274" y="966736"/>
            <a:ext cx="720000" cy="904898"/>
          </a:xfrm>
          <a:prstGeom prst="rect">
            <a:avLst/>
          </a:prstGeom>
          <a:ln>
            <a:noFill/>
          </a:ln>
        </p:spPr>
      </p:pic>
      <p:pic>
        <p:nvPicPr>
          <p:cNvPr id="15" name="Picture 14">
            <a:extLst>
              <a:ext uri="{FF2B5EF4-FFF2-40B4-BE49-F238E27FC236}">
                <a16:creationId xmlns:a16="http://schemas.microsoft.com/office/drawing/2014/main" id="{A007FB70-D1D2-B841-9582-2F8220864CB4}"/>
              </a:ext>
            </a:extLst>
          </p:cNvPr>
          <p:cNvPicPr>
            <a:picLocks noChangeAspect="1"/>
          </p:cNvPicPr>
          <p:nvPr/>
        </p:nvPicPr>
        <p:blipFill>
          <a:blip r:embed="rId8">
            <a:extLst>
              <a:ext uri="{BEBA8EAE-BF5A-486C-A8C5-ECC9F3942E4B}">
                <a14:imgProps xmlns:a14="http://schemas.microsoft.com/office/drawing/2010/main">
                  <a14:imgLayer r:embed="rId9">
                    <a14:imgEffect>
                      <a14:brightnessContrast bright="20000" contrast="20000"/>
                    </a14:imgEffect>
                  </a14:imgLayer>
                </a14:imgProps>
              </a:ext>
            </a:extLst>
          </a:blip>
          <a:stretch>
            <a:fillRect/>
          </a:stretch>
        </p:blipFill>
        <p:spPr>
          <a:xfrm rot="16200000" flipH="1">
            <a:off x="4990500" y="976884"/>
            <a:ext cx="555398" cy="720000"/>
          </a:xfrm>
          <a:prstGeom prst="rect">
            <a:avLst/>
          </a:prstGeom>
          <a:ln>
            <a:noFill/>
          </a:ln>
        </p:spPr>
      </p:pic>
      <p:pic>
        <p:nvPicPr>
          <p:cNvPr id="16" name="Picture 15">
            <a:extLst>
              <a:ext uri="{FF2B5EF4-FFF2-40B4-BE49-F238E27FC236}">
                <a16:creationId xmlns:a16="http://schemas.microsoft.com/office/drawing/2014/main" id="{00D5A50B-47F8-FA42-AB51-248F379E2B65}"/>
              </a:ext>
            </a:extLst>
          </p:cNvPr>
          <p:cNvPicPr>
            <a:picLocks noChangeAspect="1"/>
          </p:cNvPicPr>
          <p:nvPr/>
        </p:nvPicPr>
        <p:blipFill>
          <a:blip r:embed="rId10">
            <a:extLst>
              <a:ext uri="{BEBA8EAE-BF5A-486C-A8C5-ECC9F3942E4B}">
                <a14:imgProps xmlns:a14="http://schemas.microsoft.com/office/drawing/2010/main">
                  <a14:imgLayer r:embed="rId11">
                    <a14:imgEffect>
                      <a14:brightnessContrast bright="40000" contrast="20000"/>
                    </a14:imgEffect>
                  </a14:imgLayer>
                </a14:imgProps>
              </a:ext>
            </a:extLst>
          </a:blip>
          <a:stretch>
            <a:fillRect/>
          </a:stretch>
        </p:blipFill>
        <p:spPr>
          <a:xfrm rot="5400000" flipH="1" flipV="1">
            <a:off x="6783458" y="1037167"/>
            <a:ext cx="675963" cy="720000"/>
          </a:xfrm>
          <a:prstGeom prst="rect">
            <a:avLst/>
          </a:prstGeom>
          <a:ln>
            <a:noFill/>
          </a:ln>
        </p:spPr>
      </p:pic>
      <p:sp>
        <p:nvSpPr>
          <p:cNvPr id="18" name="TextBox 17">
            <a:extLst>
              <a:ext uri="{FF2B5EF4-FFF2-40B4-BE49-F238E27FC236}">
                <a16:creationId xmlns:a16="http://schemas.microsoft.com/office/drawing/2014/main" id="{7BAA3415-D8AB-F34F-81EA-FB3E42252367}"/>
              </a:ext>
            </a:extLst>
          </p:cNvPr>
          <p:cNvSpPr txBox="1"/>
          <p:nvPr/>
        </p:nvSpPr>
        <p:spPr>
          <a:xfrm>
            <a:off x="383992" y="2360189"/>
            <a:ext cx="6097772" cy="2585323"/>
          </a:xfrm>
          <a:prstGeom prst="rect">
            <a:avLst/>
          </a:prstGeom>
          <a:noFill/>
        </p:spPr>
        <p:txBody>
          <a:bodyPr wrap="square">
            <a:spAutoFit/>
          </a:bodyPr>
          <a:lstStyle/>
          <a:p>
            <a:r>
              <a:rPr lang="en-FI" sz="1800" dirty="0">
                <a:solidFill>
                  <a:schemeClr val="bg1"/>
                </a:solidFill>
              </a:rPr>
              <a:t>Mouse seminiferous epithelial cycle can be divided into 12 (I-XII) stages (for more infromation see </a:t>
            </a:r>
            <a:r>
              <a:rPr lang="en-FI" sz="1800" i="1" u="sng" dirty="0">
                <a:solidFill>
                  <a:schemeClr val="accent1"/>
                </a:solidFill>
              </a:rPr>
              <a:t>Meistrich and Hess, 2013 </a:t>
            </a:r>
            <a:r>
              <a:rPr lang="en-FI" sz="1800" dirty="0">
                <a:solidFill>
                  <a:schemeClr val="bg1"/>
                </a:solidFill>
              </a:rPr>
              <a:t>and </a:t>
            </a:r>
            <a:r>
              <a:rPr lang="en-FI" sz="1800" i="1" u="sng" dirty="0">
                <a:solidFill>
                  <a:schemeClr val="accent1"/>
                </a:solidFill>
              </a:rPr>
              <a:t>Mäkelä et al. 2020</a:t>
            </a:r>
            <a:r>
              <a:rPr lang="en-FI" sz="1800" dirty="0">
                <a:solidFill>
                  <a:schemeClr val="bg1"/>
                </a:solidFill>
              </a:rPr>
              <a:t>. STAGETOOL is able to classify a DAPI-stained seminiferous tubule  into five categories: I-V, VI-VIII, IX, X-XI and XII.</a:t>
            </a:r>
          </a:p>
          <a:p>
            <a:endParaRPr lang="en-FI" sz="1800" dirty="0">
              <a:solidFill>
                <a:schemeClr val="bg1"/>
              </a:solidFill>
            </a:endParaRPr>
          </a:p>
          <a:p>
            <a:r>
              <a:rPr lang="en-FI" sz="1800" dirty="0">
                <a:solidFill>
                  <a:schemeClr val="bg1"/>
                </a:solidFill>
              </a:rPr>
              <a:t>Development of the cell and tubule models which together comprise STAGETOOL has been described in </a:t>
            </a:r>
            <a:r>
              <a:rPr lang="en-FI" sz="1800" i="1" u="sng" dirty="0">
                <a:solidFill>
                  <a:schemeClr val="accent1"/>
                </a:solidFill>
              </a:rPr>
              <a:t>Meikar&amp; Majoral et al. 2022</a:t>
            </a:r>
            <a:r>
              <a:rPr lang="en-FI" sz="1800" dirty="0">
                <a:solidFill>
                  <a:schemeClr val="bg1"/>
                </a:solidFill>
              </a:rPr>
              <a:t>.</a:t>
            </a:r>
          </a:p>
        </p:txBody>
      </p:sp>
      <p:sp>
        <p:nvSpPr>
          <p:cNvPr id="19" name="TextBox 18">
            <a:extLst>
              <a:ext uri="{FF2B5EF4-FFF2-40B4-BE49-F238E27FC236}">
                <a16:creationId xmlns:a16="http://schemas.microsoft.com/office/drawing/2014/main" id="{354FFE62-B27A-8040-9270-FC53BAF213B9}"/>
              </a:ext>
            </a:extLst>
          </p:cNvPr>
          <p:cNvSpPr txBox="1"/>
          <p:nvPr/>
        </p:nvSpPr>
        <p:spPr>
          <a:xfrm>
            <a:off x="2147774" y="171450"/>
            <a:ext cx="10196623" cy="307777"/>
          </a:xfrm>
          <a:prstGeom prst="rect">
            <a:avLst/>
          </a:prstGeom>
          <a:noFill/>
        </p:spPr>
        <p:txBody>
          <a:bodyPr wrap="square" rtlCol="0">
            <a:spAutoFit/>
          </a:bodyPr>
          <a:lstStyle/>
          <a:p>
            <a:r>
              <a:rPr lang="fi-FI" sz="1400" dirty="0" err="1">
                <a:solidFill>
                  <a:schemeClr val="bg1"/>
                </a:solidFill>
              </a:rPr>
              <a:t>Stage</a:t>
            </a:r>
            <a:r>
              <a:rPr lang="fi-FI" sz="1400" dirty="0">
                <a:solidFill>
                  <a:schemeClr val="bg1"/>
                </a:solidFill>
              </a:rPr>
              <a:t> </a:t>
            </a:r>
            <a:r>
              <a:rPr lang="fi-FI" sz="1400" dirty="0" err="1">
                <a:solidFill>
                  <a:schemeClr val="bg1"/>
                </a:solidFill>
              </a:rPr>
              <a:t>categories</a:t>
            </a:r>
            <a:r>
              <a:rPr lang="fi-FI" sz="1400" dirty="0">
                <a:solidFill>
                  <a:schemeClr val="bg1"/>
                </a:solidFill>
              </a:rPr>
              <a:t> </a:t>
            </a:r>
            <a:r>
              <a:rPr lang="en-FI" sz="1400" dirty="0">
                <a:solidFill>
                  <a:schemeClr val="bg1"/>
                </a:solidFill>
              </a:rPr>
              <a:t>(in blue) are a link to another page (the contents described in the following slides) </a:t>
            </a:r>
          </a:p>
        </p:txBody>
      </p:sp>
      <p:cxnSp>
        <p:nvCxnSpPr>
          <p:cNvPr id="20" name="Straight Arrow Connector 19">
            <a:extLst>
              <a:ext uri="{FF2B5EF4-FFF2-40B4-BE49-F238E27FC236}">
                <a16:creationId xmlns:a16="http://schemas.microsoft.com/office/drawing/2014/main" id="{1E61BDEE-A363-3747-843A-9761FC59C2ED}"/>
              </a:ext>
            </a:extLst>
          </p:cNvPr>
          <p:cNvCxnSpPr>
            <a:cxnSpLocks/>
          </p:cNvCxnSpPr>
          <p:nvPr/>
        </p:nvCxnSpPr>
        <p:spPr>
          <a:xfrm>
            <a:off x="5156791" y="479227"/>
            <a:ext cx="111408" cy="2343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1F08922B-BF3A-DB4A-91C7-74AB11F676F6}"/>
              </a:ext>
            </a:extLst>
          </p:cNvPr>
          <p:cNvCxnSpPr>
            <a:cxnSpLocks/>
          </p:cNvCxnSpPr>
          <p:nvPr/>
        </p:nvCxnSpPr>
        <p:spPr>
          <a:xfrm flipH="1">
            <a:off x="816119" y="367303"/>
            <a:ext cx="1416718" cy="3463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13FFE046-F006-AF4E-A10A-8F66D5405C81}"/>
              </a:ext>
            </a:extLst>
          </p:cNvPr>
          <p:cNvCxnSpPr>
            <a:cxnSpLocks/>
          </p:cNvCxnSpPr>
          <p:nvPr/>
        </p:nvCxnSpPr>
        <p:spPr>
          <a:xfrm>
            <a:off x="2686627" y="512604"/>
            <a:ext cx="0" cy="2010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756490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0D79EEB-5EF6-B540-B328-04BECAECDFBD}"/>
              </a:ext>
            </a:extLst>
          </p:cNvPr>
          <p:cNvSpPr txBox="1"/>
          <p:nvPr/>
        </p:nvSpPr>
        <p:spPr>
          <a:xfrm>
            <a:off x="262890" y="171450"/>
            <a:ext cx="10211146" cy="369332"/>
          </a:xfrm>
          <a:prstGeom prst="rect">
            <a:avLst/>
          </a:prstGeom>
          <a:noFill/>
        </p:spPr>
        <p:txBody>
          <a:bodyPr wrap="square" rtlCol="0">
            <a:spAutoFit/>
          </a:bodyPr>
          <a:lstStyle/>
          <a:p>
            <a:r>
              <a:rPr lang="en-GB" dirty="0">
                <a:solidFill>
                  <a:schemeClr val="bg1"/>
                </a:solidFill>
              </a:rPr>
              <a:t>STAGES I-V	</a:t>
            </a:r>
            <a:r>
              <a:rPr lang="en-FI" sz="1400" dirty="0">
                <a:solidFill>
                  <a:srgbClr val="00B0F0"/>
                </a:solidFill>
              </a:rPr>
              <a:t>	</a:t>
            </a:r>
          </a:p>
        </p:txBody>
      </p:sp>
      <p:pic>
        <p:nvPicPr>
          <p:cNvPr id="9" name="Picture 8">
            <a:extLst>
              <a:ext uri="{FF2B5EF4-FFF2-40B4-BE49-F238E27FC236}">
                <a16:creationId xmlns:a16="http://schemas.microsoft.com/office/drawing/2014/main" id="{052C67A8-DFB1-EC4B-969C-11C1ADBA3183}"/>
              </a:ext>
            </a:extLst>
          </p:cNvPr>
          <p:cNvPicPr>
            <a:picLocks noChangeAspect="1"/>
          </p:cNvPicPr>
          <p:nvPr/>
        </p:nvPicPr>
        <p:blipFill>
          <a:blip r:embed="rId2"/>
          <a:stretch>
            <a:fillRect/>
          </a:stretch>
        </p:blipFill>
        <p:spPr>
          <a:xfrm>
            <a:off x="382344" y="1045949"/>
            <a:ext cx="4783985" cy="4409586"/>
          </a:xfrm>
          <a:prstGeom prst="rect">
            <a:avLst/>
          </a:prstGeom>
          <a:ln>
            <a:solidFill>
              <a:schemeClr val="bg1"/>
            </a:solidFill>
          </a:ln>
        </p:spPr>
      </p:pic>
      <p:pic>
        <p:nvPicPr>
          <p:cNvPr id="5" name="Picture 4">
            <a:extLst>
              <a:ext uri="{FF2B5EF4-FFF2-40B4-BE49-F238E27FC236}">
                <a16:creationId xmlns:a16="http://schemas.microsoft.com/office/drawing/2014/main" id="{6818C1BB-8610-2047-AD4E-557719DC26F5}"/>
              </a:ext>
            </a:extLst>
          </p:cNvPr>
          <p:cNvPicPr>
            <a:picLocks noChangeAspect="1"/>
          </p:cNvPicPr>
          <p:nvPr/>
        </p:nvPicPr>
        <p:blipFill>
          <a:blip r:embed="rId3"/>
          <a:stretch>
            <a:fillRect/>
          </a:stretch>
        </p:blipFill>
        <p:spPr>
          <a:xfrm rot="17800195">
            <a:off x="6662862" y="2186002"/>
            <a:ext cx="4001331" cy="4845412"/>
          </a:xfrm>
          <a:prstGeom prst="rect">
            <a:avLst/>
          </a:prstGeom>
        </p:spPr>
      </p:pic>
      <p:sp>
        <p:nvSpPr>
          <p:cNvPr id="3" name="TextBox 2">
            <a:extLst>
              <a:ext uri="{FF2B5EF4-FFF2-40B4-BE49-F238E27FC236}">
                <a16:creationId xmlns:a16="http://schemas.microsoft.com/office/drawing/2014/main" id="{2223853C-7650-3942-91D4-6EE96371A9F2}"/>
              </a:ext>
            </a:extLst>
          </p:cNvPr>
          <p:cNvSpPr txBox="1"/>
          <p:nvPr/>
        </p:nvSpPr>
        <p:spPr>
          <a:xfrm>
            <a:off x="6189785" y="168786"/>
            <a:ext cx="4581728" cy="1477328"/>
          </a:xfrm>
          <a:prstGeom prst="rect">
            <a:avLst/>
          </a:prstGeom>
          <a:noFill/>
        </p:spPr>
        <p:txBody>
          <a:bodyPr wrap="square" rtlCol="0">
            <a:spAutoFit/>
          </a:bodyPr>
          <a:lstStyle/>
          <a:p>
            <a:r>
              <a:rPr lang="en-FI" b="1" dirty="0">
                <a:solidFill>
                  <a:schemeClr val="bg1"/>
                </a:solidFill>
              </a:rPr>
              <a:t>Criteria</a:t>
            </a:r>
          </a:p>
          <a:p>
            <a:r>
              <a:rPr lang="en-GB" dirty="0">
                <a:solidFill>
                  <a:schemeClr val="bg1"/>
                </a:solidFill>
              </a:rPr>
              <a:t>Presence of </a:t>
            </a:r>
            <a:r>
              <a:rPr lang="en-GB" dirty="0" err="1">
                <a:solidFill>
                  <a:schemeClr val="bg1"/>
                </a:solidFill>
              </a:rPr>
              <a:t>Spg</a:t>
            </a:r>
            <a:r>
              <a:rPr lang="en-GB" dirty="0">
                <a:solidFill>
                  <a:schemeClr val="bg1"/>
                </a:solidFill>
              </a:rPr>
              <a:t>, pachytene </a:t>
            </a:r>
            <a:r>
              <a:rPr lang="en-GB" dirty="0" err="1">
                <a:solidFill>
                  <a:schemeClr val="bg1"/>
                </a:solidFill>
              </a:rPr>
              <a:t>Spc</a:t>
            </a:r>
            <a:r>
              <a:rPr lang="en-GB" dirty="0">
                <a:solidFill>
                  <a:schemeClr val="bg1"/>
                </a:solidFill>
              </a:rPr>
              <a:t>, RS and late condensed </a:t>
            </a:r>
            <a:r>
              <a:rPr lang="en-GB" dirty="0" err="1">
                <a:solidFill>
                  <a:schemeClr val="bg1"/>
                </a:solidFill>
              </a:rPr>
              <a:t>elSpt</a:t>
            </a:r>
            <a:r>
              <a:rPr lang="en-GB" dirty="0">
                <a:solidFill>
                  <a:schemeClr val="bg1"/>
                </a:solidFill>
              </a:rPr>
              <a:t> which are in bundles. Pachytene </a:t>
            </a:r>
            <a:r>
              <a:rPr lang="en-GB" dirty="0" err="1">
                <a:solidFill>
                  <a:schemeClr val="bg1"/>
                </a:solidFill>
              </a:rPr>
              <a:t>Spc</a:t>
            </a:r>
            <a:r>
              <a:rPr lang="en-GB" dirty="0">
                <a:solidFill>
                  <a:schemeClr val="bg1"/>
                </a:solidFill>
              </a:rPr>
              <a:t> are relatively small (I-IV) but gradually grow in size towards stage V.</a:t>
            </a:r>
            <a:endParaRPr lang="en-FI" dirty="0">
              <a:solidFill>
                <a:schemeClr val="bg1"/>
              </a:solidFill>
            </a:endParaRPr>
          </a:p>
        </p:txBody>
      </p:sp>
      <p:sp>
        <p:nvSpPr>
          <p:cNvPr id="6" name="TextBox 5">
            <a:extLst>
              <a:ext uri="{FF2B5EF4-FFF2-40B4-BE49-F238E27FC236}">
                <a16:creationId xmlns:a16="http://schemas.microsoft.com/office/drawing/2014/main" id="{8C427F27-066F-9946-B11C-D692E9ECC2E4}"/>
              </a:ext>
            </a:extLst>
          </p:cNvPr>
          <p:cNvSpPr txBox="1"/>
          <p:nvPr/>
        </p:nvSpPr>
        <p:spPr>
          <a:xfrm>
            <a:off x="379097" y="1045949"/>
            <a:ext cx="1508760" cy="369332"/>
          </a:xfrm>
          <a:prstGeom prst="rect">
            <a:avLst/>
          </a:prstGeom>
          <a:noFill/>
        </p:spPr>
        <p:txBody>
          <a:bodyPr wrap="square" rtlCol="0">
            <a:spAutoFit/>
          </a:bodyPr>
          <a:lstStyle/>
          <a:p>
            <a:r>
              <a:rPr lang="en-FI" dirty="0">
                <a:solidFill>
                  <a:schemeClr val="bg1"/>
                </a:solidFill>
              </a:rPr>
              <a:t>Stage I</a:t>
            </a:r>
          </a:p>
        </p:txBody>
      </p:sp>
      <p:sp>
        <p:nvSpPr>
          <p:cNvPr id="7" name="Rectangle 6">
            <a:extLst>
              <a:ext uri="{FF2B5EF4-FFF2-40B4-BE49-F238E27FC236}">
                <a16:creationId xmlns:a16="http://schemas.microsoft.com/office/drawing/2014/main" id="{621CA8A9-C6F1-0141-A32D-03D435B85A81}"/>
              </a:ext>
            </a:extLst>
          </p:cNvPr>
          <p:cNvSpPr/>
          <p:nvPr/>
        </p:nvSpPr>
        <p:spPr>
          <a:xfrm>
            <a:off x="6291554" y="2489021"/>
            <a:ext cx="4743946" cy="392321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FI"/>
          </a:p>
        </p:txBody>
      </p:sp>
      <p:sp>
        <p:nvSpPr>
          <p:cNvPr id="10" name="TextBox 9">
            <a:extLst>
              <a:ext uri="{FF2B5EF4-FFF2-40B4-BE49-F238E27FC236}">
                <a16:creationId xmlns:a16="http://schemas.microsoft.com/office/drawing/2014/main" id="{3241CBF2-3989-AB4F-B1D1-3B6A26BDD5FB}"/>
              </a:ext>
            </a:extLst>
          </p:cNvPr>
          <p:cNvSpPr txBox="1"/>
          <p:nvPr/>
        </p:nvSpPr>
        <p:spPr>
          <a:xfrm>
            <a:off x="6296192" y="2494000"/>
            <a:ext cx="1508760" cy="369332"/>
          </a:xfrm>
          <a:prstGeom prst="rect">
            <a:avLst/>
          </a:prstGeom>
          <a:noFill/>
        </p:spPr>
        <p:txBody>
          <a:bodyPr wrap="square" rtlCol="0">
            <a:spAutoFit/>
          </a:bodyPr>
          <a:lstStyle/>
          <a:p>
            <a:r>
              <a:rPr lang="en-FI" dirty="0">
                <a:solidFill>
                  <a:schemeClr val="bg1"/>
                </a:solidFill>
              </a:rPr>
              <a:t>Stage II-V</a:t>
            </a:r>
          </a:p>
        </p:txBody>
      </p:sp>
    </p:spTree>
    <p:extLst>
      <p:ext uri="{BB962C8B-B14F-4D97-AF65-F5344CB8AC3E}">
        <p14:creationId xmlns:p14="http://schemas.microsoft.com/office/powerpoint/2010/main" val="29475223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950C9D62-6D68-274F-9497-B4BBD43B1693}"/>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a14:imgEffect>
                  </a14:imgLayer>
                </a14:imgProps>
              </a:ext>
            </a:extLst>
          </a:blip>
          <a:stretch>
            <a:fillRect/>
          </a:stretch>
        </p:blipFill>
        <p:spPr>
          <a:xfrm rot="5400000" flipH="1">
            <a:off x="6430473" y="1962531"/>
            <a:ext cx="4100351" cy="5153331"/>
          </a:xfrm>
          <a:prstGeom prst="rect">
            <a:avLst/>
          </a:prstGeom>
          <a:ln>
            <a:solidFill>
              <a:schemeClr val="bg1"/>
            </a:solidFill>
          </a:ln>
        </p:spPr>
      </p:pic>
      <p:pic>
        <p:nvPicPr>
          <p:cNvPr id="8" name="Picture 7">
            <a:extLst>
              <a:ext uri="{FF2B5EF4-FFF2-40B4-BE49-F238E27FC236}">
                <a16:creationId xmlns:a16="http://schemas.microsoft.com/office/drawing/2014/main" id="{1A8CB67E-6277-7D4A-8081-2E3A07D71537}"/>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20000"/>
                    </a14:imgEffect>
                  </a14:imgLayer>
                </a14:imgProps>
              </a:ext>
            </a:extLst>
          </a:blip>
          <a:stretch>
            <a:fillRect/>
          </a:stretch>
        </p:blipFill>
        <p:spPr>
          <a:xfrm>
            <a:off x="380432" y="627252"/>
            <a:ext cx="4158342" cy="6059298"/>
          </a:xfrm>
          <a:prstGeom prst="rect">
            <a:avLst/>
          </a:prstGeom>
          <a:ln>
            <a:solidFill>
              <a:schemeClr val="bg1"/>
            </a:solidFill>
          </a:ln>
        </p:spPr>
      </p:pic>
      <p:sp>
        <p:nvSpPr>
          <p:cNvPr id="4" name="TextBox 3">
            <a:extLst>
              <a:ext uri="{FF2B5EF4-FFF2-40B4-BE49-F238E27FC236}">
                <a16:creationId xmlns:a16="http://schemas.microsoft.com/office/drawing/2014/main" id="{80D79EEB-5EF6-B540-B328-04BECAECDFBD}"/>
              </a:ext>
            </a:extLst>
          </p:cNvPr>
          <p:cNvSpPr txBox="1"/>
          <p:nvPr/>
        </p:nvSpPr>
        <p:spPr>
          <a:xfrm>
            <a:off x="262890" y="171450"/>
            <a:ext cx="10211146" cy="369332"/>
          </a:xfrm>
          <a:prstGeom prst="rect">
            <a:avLst/>
          </a:prstGeom>
          <a:noFill/>
        </p:spPr>
        <p:txBody>
          <a:bodyPr wrap="square" rtlCol="0">
            <a:spAutoFit/>
          </a:bodyPr>
          <a:lstStyle/>
          <a:p>
            <a:r>
              <a:rPr lang="en-GB" dirty="0">
                <a:solidFill>
                  <a:schemeClr val="bg1"/>
                </a:solidFill>
              </a:rPr>
              <a:t>STAGES VI-VIII	</a:t>
            </a:r>
            <a:r>
              <a:rPr lang="en-FI" sz="1400" dirty="0">
                <a:solidFill>
                  <a:srgbClr val="00B0F0"/>
                </a:solidFill>
              </a:rPr>
              <a:t>	</a:t>
            </a:r>
          </a:p>
        </p:txBody>
      </p:sp>
      <p:sp>
        <p:nvSpPr>
          <p:cNvPr id="3" name="TextBox 2">
            <a:extLst>
              <a:ext uri="{FF2B5EF4-FFF2-40B4-BE49-F238E27FC236}">
                <a16:creationId xmlns:a16="http://schemas.microsoft.com/office/drawing/2014/main" id="{2223853C-7650-3942-91D4-6EE96371A9F2}"/>
              </a:ext>
            </a:extLst>
          </p:cNvPr>
          <p:cNvSpPr txBox="1"/>
          <p:nvPr/>
        </p:nvSpPr>
        <p:spPr>
          <a:xfrm>
            <a:off x="6189785" y="168786"/>
            <a:ext cx="4581728" cy="1754326"/>
          </a:xfrm>
          <a:prstGeom prst="rect">
            <a:avLst/>
          </a:prstGeom>
          <a:noFill/>
        </p:spPr>
        <p:txBody>
          <a:bodyPr wrap="square" rtlCol="0">
            <a:spAutoFit/>
          </a:bodyPr>
          <a:lstStyle/>
          <a:p>
            <a:r>
              <a:rPr lang="en-FI" b="1" dirty="0">
                <a:solidFill>
                  <a:schemeClr val="bg1"/>
                </a:solidFill>
              </a:rPr>
              <a:t>Criteria</a:t>
            </a:r>
          </a:p>
          <a:p>
            <a:r>
              <a:rPr lang="en-GB" dirty="0" err="1">
                <a:solidFill>
                  <a:schemeClr val="bg1"/>
                </a:solidFill>
              </a:rPr>
              <a:t>elSpt</a:t>
            </a:r>
            <a:r>
              <a:rPr lang="en-GB" dirty="0">
                <a:solidFill>
                  <a:schemeClr val="bg1"/>
                </a:solidFill>
              </a:rPr>
              <a:t> are no longer in bundles and start to align (VI) or are aligned (VII-VIII) at the luminal edge of the epithelium, type B </a:t>
            </a:r>
            <a:r>
              <a:rPr lang="en-GB" dirty="0" err="1">
                <a:solidFill>
                  <a:schemeClr val="bg1"/>
                </a:solidFill>
              </a:rPr>
              <a:t>Spg</a:t>
            </a:r>
            <a:r>
              <a:rPr lang="en-GB" dirty="0">
                <a:solidFill>
                  <a:schemeClr val="bg1"/>
                </a:solidFill>
              </a:rPr>
              <a:t> or preleptotene </a:t>
            </a:r>
            <a:r>
              <a:rPr lang="en-GB" dirty="0" err="1">
                <a:solidFill>
                  <a:schemeClr val="bg1"/>
                </a:solidFill>
              </a:rPr>
              <a:t>Spc</a:t>
            </a:r>
            <a:r>
              <a:rPr lang="en-GB" dirty="0">
                <a:solidFill>
                  <a:schemeClr val="bg1"/>
                </a:solidFill>
              </a:rPr>
              <a:t> on the basement membrane, pachytene </a:t>
            </a:r>
            <a:r>
              <a:rPr lang="en-GB" dirty="0" err="1">
                <a:solidFill>
                  <a:schemeClr val="bg1"/>
                </a:solidFill>
              </a:rPr>
              <a:t>Spc</a:t>
            </a:r>
            <a:r>
              <a:rPr lang="en-GB" dirty="0">
                <a:solidFill>
                  <a:schemeClr val="bg1"/>
                </a:solidFill>
              </a:rPr>
              <a:t> large in size. </a:t>
            </a:r>
            <a:endParaRPr lang="en-FI" dirty="0">
              <a:solidFill>
                <a:schemeClr val="bg1"/>
              </a:solidFill>
            </a:endParaRPr>
          </a:p>
        </p:txBody>
      </p:sp>
      <p:sp>
        <p:nvSpPr>
          <p:cNvPr id="14" name="TextBox 13">
            <a:extLst>
              <a:ext uri="{FF2B5EF4-FFF2-40B4-BE49-F238E27FC236}">
                <a16:creationId xmlns:a16="http://schemas.microsoft.com/office/drawing/2014/main" id="{C72ECB7C-2E3D-5443-BB28-ADDDAB702962}"/>
              </a:ext>
            </a:extLst>
          </p:cNvPr>
          <p:cNvSpPr txBox="1"/>
          <p:nvPr/>
        </p:nvSpPr>
        <p:spPr>
          <a:xfrm>
            <a:off x="5913418" y="2494000"/>
            <a:ext cx="1508760" cy="369332"/>
          </a:xfrm>
          <a:prstGeom prst="rect">
            <a:avLst/>
          </a:prstGeom>
          <a:noFill/>
        </p:spPr>
        <p:txBody>
          <a:bodyPr wrap="square" rtlCol="0">
            <a:spAutoFit/>
          </a:bodyPr>
          <a:lstStyle/>
          <a:p>
            <a:r>
              <a:rPr lang="en-FI" dirty="0">
                <a:solidFill>
                  <a:schemeClr val="bg1"/>
                </a:solidFill>
              </a:rPr>
              <a:t>Stage VII-VIII</a:t>
            </a:r>
          </a:p>
        </p:txBody>
      </p:sp>
      <p:sp>
        <p:nvSpPr>
          <p:cNvPr id="12" name="TextBox 11">
            <a:extLst>
              <a:ext uri="{FF2B5EF4-FFF2-40B4-BE49-F238E27FC236}">
                <a16:creationId xmlns:a16="http://schemas.microsoft.com/office/drawing/2014/main" id="{F8936508-BB57-814C-B53E-04654D3F2A4E}"/>
              </a:ext>
            </a:extLst>
          </p:cNvPr>
          <p:cNvSpPr txBox="1"/>
          <p:nvPr/>
        </p:nvSpPr>
        <p:spPr>
          <a:xfrm>
            <a:off x="379096" y="631278"/>
            <a:ext cx="1508760" cy="369332"/>
          </a:xfrm>
          <a:prstGeom prst="rect">
            <a:avLst/>
          </a:prstGeom>
          <a:noFill/>
        </p:spPr>
        <p:txBody>
          <a:bodyPr wrap="square" rtlCol="0">
            <a:spAutoFit/>
          </a:bodyPr>
          <a:lstStyle/>
          <a:p>
            <a:r>
              <a:rPr lang="en-FI" dirty="0">
                <a:solidFill>
                  <a:schemeClr val="bg1"/>
                </a:solidFill>
              </a:rPr>
              <a:t>Stage VI</a:t>
            </a:r>
          </a:p>
        </p:txBody>
      </p:sp>
    </p:spTree>
    <p:extLst>
      <p:ext uri="{BB962C8B-B14F-4D97-AF65-F5344CB8AC3E}">
        <p14:creationId xmlns:p14="http://schemas.microsoft.com/office/powerpoint/2010/main" val="15102215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C30616C-D1E8-1349-AEDC-657F6736F432}"/>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20000"/>
                    </a14:imgEffect>
                  </a14:imgLayer>
                </a14:imgProps>
              </a:ext>
            </a:extLst>
          </a:blip>
          <a:stretch>
            <a:fillRect/>
          </a:stretch>
        </p:blipFill>
        <p:spPr>
          <a:xfrm rot="5400000">
            <a:off x="6963153" y="1408120"/>
            <a:ext cx="3974005" cy="6135807"/>
          </a:xfrm>
          <a:prstGeom prst="rect">
            <a:avLst/>
          </a:prstGeom>
          <a:ln>
            <a:solidFill>
              <a:schemeClr val="bg1"/>
            </a:solidFill>
          </a:ln>
        </p:spPr>
      </p:pic>
      <p:pic>
        <p:nvPicPr>
          <p:cNvPr id="5" name="Picture 4">
            <a:extLst>
              <a:ext uri="{FF2B5EF4-FFF2-40B4-BE49-F238E27FC236}">
                <a16:creationId xmlns:a16="http://schemas.microsoft.com/office/drawing/2014/main" id="{0806D5A1-5780-F849-8EBD-8F896E298B7E}"/>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20000"/>
                    </a14:imgEffect>
                  </a14:imgLayer>
                </a14:imgProps>
              </a:ext>
            </a:extLst>
          </a:blip>
          <a:stretch>
            <a:fillRect/>
          </a:stretch>
        </p:blipFill>
        <p:spPr>
          <a:xfrm flipH="1">
            <a:off x="379097" y="627252"/>
            <a:ext cx="4174775" cy="5412041"/>
          </a:xfrm>
          <a:prstGeom prst="rect">
            <a:avLst/>
          </a:prstGeom>
          <a:ln>
            <a:solidFill>
              <a:schemeClr val="bg1"/>
            </a:solidFill>
          </a:ln>
        </p:spPr>
      </p:pic>
      <p:sp>
        <p:nvSpPr>
          <p:cNvPr id="4" name="TextBox 3">
            <a:extLst>
              <a:ext uri="{FF2B5EF4-FFF2-40B4-BE49-F238E27FC236}">
                <a16:creationId xmlns:a16="http://schemas.microsoft.com/office/drawing/2014/main" id="{80D79EEB-5EF6-B540-B328-04BECAECDFBD}"/>
              </a:ext>
            </a:extLst>
          </p:cNvPr>
          <p:cNvSpPr txBox="1"/>
          <p:nvPr/>
        </p:nvSpPr>
        <p:spPr>
          <a:xfrm>
            <a:off x="262890" y="171450"/>
            <a:ext cx="10211146" cy="369332"/>
          </a:xfrm>
          <a:prstGeom prst="rect">
            <a:avLst/>
          </a:prstGeom>
          <a:noFill/>
        </p:spPr>
        <p:txBody>
          <a:bodyPr wrap="square" rtlCol="0">
            <a:spAutoFit/>
          </a:bodyPr>
          <a:lstStyle/>
          <a:p>
            <a:r>
              <a:rPr lang="en-GB" dirty="0">
                <a:solidFill>
                  <a:schemeClr val="bg1"/>
                </a:solidFill>
              </a:rPr>
              <a:t>STAGE IX	</a:t>
            </a:r>
            <a:r>
              <a:rPr lang="en-FI" sz="1400" dirty="0">
                <a:solidFill>
                  <a:srgbClr val="00B0F0"/>
                </a:solidFill>
              </a:rPr>
              <a:t>	</a:t>
            </a:r>
          </a:p>
        </p:txBody>
      </p:sp>
      <p:sp>
        <p:nvSpPr>
          <p:cNvPr id="3" name="TextBox 2">
            <a:extLst>
              <a:ext uri="{FF2B5EF4-FFF2-40B4-BE49-F238E27FC236}">
                <a16:creationId xmlns:a16="http://schemas.microsoft.com/office/drawing/2014/main" id="{2223853C-7650-3942-91D4-6EE96371A9F2}"/>
              </a:ext>
            </a:extLst>
          </p:cNvPr>
          <p:cNvSpPr txBox="1"/>
          <p:nvPr/>
        </p:nvSpPr>
        <p:spPr>
          <a:xfrm>
            <a:off x="6189785" y="168786"/>
            <a:ext cx="4581728" cy="1200329"/>
          </a:xfrm>
          <a:prstGeom prst="rect">
            <a:avLst/>
          </a:prstGeom>
          <a:noFill/>
        </p:spPr>
        <p:txBody>
          <a:bodyPr wrap="square" rtlCol="0">
            <a:spAutoFit/>
          </a:bodyPr>
          <a:lstStyle/>
          <a:p>
            <a:r>
              <a:rPr lang="en-FI" b="1" dirty="0">
                <a:solidFill>
                  <a:schemeClr val="bg1"/>
                </a:solidFill>
              </a:rPr>
              <a:t>Criteria</a:t>
            </a:r>
          </a:p>
          <a:p>
            <a:r>
              <a:rPr lang="en-GB" dirty="0">
                <a:solidFill>
                  <a:schemeClr val="bg1"/>
                </a:solidFill>
              </a:rPr>
              <a:t>Start of spermatid elongation, lack of RS and late condensed </a:t>
            </a:r>
            <a:r>
              <a:rPr lang="en-GB" dirty="0" err="1">
                <a:solidFill>
                  <a:schemeClr val="bg1"/>
                </a:solidFill>
              </a:rPr>
              <a:t>elSpt</a:t>
            </a:r>
            <a:r>
              <a:rPr lang="en-GB" dirty="0">
                <a:solidFill>
                  <a:schemeClr val="bg1"/>
                </a:solidFill>
              </a:rPr>
              <a:t>. Late </a:t>
            </a:r>
            <a:r>
              <a:rPr lang="en-GB" dirty="0" err="1">
                <a:solidFill>
                  <a:schemeClr val="bg1"/>
                </a:solidFill>
              </a:rPr>
              <a:t>Spc</a:t>
            </a:r>
            <a:r>
              <a:rPr lang="en-GB" dirty="0">
                <a:solidFill>
                  <a:schemeClr val="bg1"/>
                </a:solidFill>
              </a:rPr>
              <a:t> large and early </a:t>
            </a:r>
            <a:r>
              <a:rPr lang="en-GB" dirty="0" err="1">
                <a:solidFill>
                  <a:schemeClr val="bg1"/>
                </a:solidFill>
              </a:rPr>
              <a:t>Spc</a:t>
            </a:r>
            <a:r>
              <a:rPr lang="en-GB" dirty="0">
                <a:solidFill>
                  <a:schemeClr val="bg1"/>
                </a:solidFill>
              </a:rPr>
              <a:t> small.</a:t>
            </a:r>
            <a:endParaRPr lang="en-FI" dirty="0">
              <a:solidFill>
                <a:schemeClr val="bg1"/>
              </a:solidFill>
            </a:endParaRPr>
          </a:p>
        </p:txBody>
      </p:sp>
      <p:sp>
        <p:nvSpPr>
          <p:cNvPr id="12" name="TextBox 11">
            <a:extLst>
              <a:ext uri="{FF2B5EF4-FFF2-40B4-BE49-F238E27FC236}">
                <a16:creationId xmlns:a16="http://schemas.microsoft.com/office/drawing/2014/main" id="{F8936508-BB57-814C-B53E-04654D3F2A4E}"/>
              </a:ext>
            </a:extLst>
          </p:cNvPr>
          <p:cNvSpPr txBox="1"/>
          <p:nvPr/>
        </p:nvSpPr>
        <p:spPr>
          <a:xfrm>
            <a:off x="379096" y="631278"/>
            <a:ext cx="1508760" cy="646331"/>
          </a:xfrm>
          <a:prstGeom prst="rect">
            <a:avLst/>
          </a:prstGeom>
          <a:noFill/>
        </p:spPr>
        <p:txBody>
          <a:bodyPr wrap="square" rtlCol="0">
            <a:spAutoFit/>
          </a:bodyPr>
          <a:lstStyle/>
          <a:p>
            <a:r>
              <a:rPr lang="en-FI" dirty="0">
                <a:solidFill>
                  <a:schemeClr val="bg1"/>
                </a:solidFill>
              </a:rPr>
              <a:t>Early</a:t>
            </a:r>
          </a:p>
          <a:p>
            <a:r>
              <a:rPr lang="en-FI" dirty="0">
                <a:solidFill>
                  <a:schemeClr val="bg1"/>
                </a:solidFill>
              </a:rPr>
              <a:t>Stage IX</a:t>
            </a:r>
          </a:p>
        </p:txBody>
      </p:sp>
      <p:sp>
        <p:nvSpPr>
          <p:cNvPr id="10" name="TextBox 9">
            <a:extLst>
              <a:ext uri="{FF2B5EF4-FFF2-40B4-BE49-F238E27FC236}">
                <a16:creationId xmlns:a16="http://schemas.microsoft.com/office/drawing/2014/main" id="{E1555ADE-279C-FB47-962D-36D787D80FE1}"/>
              </a:ext>
            </a:extLst>
          </p:cNvPr>
          <p:cNvSpPr txBox="1"/>
          <p:nvPr/>
        </p:nvSpPr>
        <p:spPr>
          <a:xfrm>
            <a:off x="5892152" y="2494000"/>
            <a:ext cx="1508760" cy="646331"/>
          </a:xfrm>
          <a:prstGeom prst="rect">
            <a:avLst/>
          </a:prstGeom>
          <a:noFill/>
        </p:spPr>
        <p:txBody>
          <a:bodyPr wrap="square" rtlCol="0">
            <a:spAutoFit/>
          </a:bodyPr>
          <a:lstStyle/>
          <a:p>
            <a:r>
              <a:rPr lang="en-FI" dirty="0">
                <a:solidFill>
                  <a:schemeClr val="bg1"/>
                </a:solidFill>
              </a:rPr>
              <a:t>Late</a:t>
            </a:r>
          </a:p>
          <a:p>
            <a:r>
              <a:rPr lang="en-FI" dirty="0">
                <a:solidFill>
                  <a:schemeClr val="bg1"/>
                </a:solidFill>
              </a:rPr>
              <a:t>Stage IX</a:t>
            </a:r>
          </a:p>
        </p:txBody>
      </p:sp>
    </p:spTree>
    <p:extLst>
      <p:ext uri="{BB962C8B-B14F-4D97-AF65-F5344CB8AC3E}">
        <p14:creationId xmlns:p14="http://schemas.microsoft.com/office/powerpoint/2010/main" val="18790983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9F2E9A5-D293-524D-BC2A-D98E1C0B793E}"/>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flipH="1" flipV="1">
            <a:off x="379096" y="627252"/>
            <a:ext cx="4881319" cy="5199321"/>
          </a:xfrm>
          <a:prstGeom prst="rect">
            <a:avLst/>
          </a:prstGeom>
          <a:ln>
            <a:solidFill>
              <a:schemeClr val="bg1"/>
            </a:solidFill>
          </a:ln>
        </p:spPr>
      </p:pic>
      <p:sp>
        <p:nvSpPr>
          <p:cNvPr id="4" name="TextBox 3">
            <a:extLst>
              <a:ext uri="{FF2B5EF4-FFF2-40B4-BE49-F238E27FC236}">
                <a16:creationId xmlns:a16="http://schemas.microsoft.com/office/drawing/2014/main" id="{80D79EEB-5EF6-B540-B328-04BECAECDFBD}"/>
              </a:ext>
            </a:extLst>
          </p:cNvPr>
          <p:cNvSpPr txBox="1"/>
          <p:nvPr/>
        </p:nvSpPr>
        <p:spPr>
          <a:xfrm>
            <a:off x="262890" y="171450"/>
            <a:ext cx="10211146" cy="369332"/>
          </a:xfrm>
          <a:prstGeom prst="rect">
            <a:avLst/>
          </a:prstGeom>
          <a:noFill/>
        </p:spPr>
        <p:txBody>
          <a:bodyPr wrap="square" rtlCol="0">
            <a:spAutoFit/>
          </a:bodyPr>
          <a:lstStyle/>
          <a:p>
            <a:r>
              <a:rPr lang="en-GB" dirty="0">
                <a:solidFill>
                  <a:schemeClr val="bg1"/>
                </a:solidFill>
              </a:rPr>
              <a:t>STAGES X-XI	</a:t>
            </a:r>
            <a:r>
              <a:rPr lang="en-FI" sz="1400" dirty="0">
                <a:solidFill>
                  <a:srgbClr val="00B0F0"/>
                </a:solidFill>
              </a:rPr>
              <a:t>	</a:t>
            </a:r>
          </a:p>
        </p:txBody>
      </p:sp>
      <p:sp>
        <p:nvSpPr>
          <p:cNvPr id="3" name="TextBox 2">
            <a:extLst>
              <a:ext uri="{FF2B5EF4-FFF2-40B4-BE49-F238E27FC236}">
                <a16:creationId xmlns:a16="http://schemas.microsoft.com/office/drawing/2014/main" id="{2223853C-7650-3942-91D4-6EE96371A9F2}"/>
              </a:ext>
            </a:extLst>
          </p:cNvPr>
          <p:cNvSpPr txBox="1"/>
          <p:nvPr/>
        </p:nvSpPr>
        <p:spPr>
          <a:xfrm>
            <a:off x="6189785" y="168786"/>
            <a:ext cx="4581728" cy="1200329"/>
          </a:xfrm>
          <a:prstGeom prst="rect">
            <a:avLst/>
          </a:prstGeom>
          <a:noFill/>
        </p:spPr>
        <p:txBody>
          <a:bodyPr wrap="square" rtlCol="0">
            <a:spAutoFit/>
          </a:bodyPr>
          <a:lstStyle/>
          <a:p>
            <a:r>
              <a:rPr lang="en-FI" b="1" dirty="0">
                <a:solidFill>
                  <a:schemeClr val="bg1"/>
                </a:solidFill>
              </a:rPr>
              <a:t>Criteria</a:t>
            </a:r>
          </a:p>
          <a:p>
            <a:r>
              <a:rPr lang="en-GB" dirty="0">
                <a:solidFill>
                  <a:schemeClr val="bg1"/>
                </a:solidFill>
              </a:rPr>
              <a:t>Spermatids are elongated but not fully condensed and have a hooked tip, lack of RS. Late </a:t>
            </a:r>
            <a:r>
              <a:rPr lang="en-GB" dirty="0" err="1">
                <a:solidFill>
                  <a:schemeClr val="bg1"/>
                </a:solidFill>
              </a:rPr>
              <a:t>Spc</a:t>
            </a:r>
            <a:r>
              <a:rPr lang="en-GB" dirty="0">
                <a:solidFill>
                  <a:schemeClr val="bg1"/>
                </a:solidFill>
              </a:rPr>
              <a:t> very large and early </a:t>
            </a:r>
            <a:r>
              <a:rPr lang="en-GB" dirty="0" err="1">
                <a:solidFill>
                  <a:schemeClr val="bg1"/>
                </a:solidFill>
              </a:rPr>
              <a:t>Spc</a:t>
            </a:r>
            <a:r>
              <a:rPr lang="en-GB" dirty="0">
                <a:solidFill>
                  <a:schemeClr val="bg1"/>
                </a:solidFill>
              </a:rPr>
              <a:t> small in size.</a:t>
            </a:r>
            <a:endParaRPr lang="en-FI" dirty="0">
              <a:solidFill>
                <a:schemeClr val="bg1"/>
              </a:solidFill>
            </a:endParaRPr>
          </a:p>
        </p:txBody>
      </p:sp>
      <p:sp>
        <p:nvSpPr>
          <p:cNvPr id="12" name="TextBox 11">
            <a:extLst>
              <a:ext uri="{FF2B5EF4-FFF2-40B4-BE49-F238E27FC236}">
                <a16:creationId xmlns:a16="http://schemas.microsoft.com/office/drawing/2014/main" id="{F8936508-BB57-814C-B53E-04654D3F2A4E}"/>
              </a:ext>
            </a:extLst>
          </p:cNvPr>
          <p:cNvSpPr txBox="1"/>
          <p:nvPr/>
        </p:nvSpPr>
        <p:spPr>
          <a:xfrm>
            <a:off x="379096" y="631278"/>
            <a:ext cx="1508760" cy="369332"/>
          </a:xfrm>
          <a:prstGeom prst="rect">
            <a:avLst/>
          </a:prstGeom>
          <a:noFill/>
        </p:spPr>
        <p:txBody>
          <a:bodyPr wrap="square" rtlCol="0">
            <a:spAutoFit/>
          </a:bodyPr>
          <a:lstStyle/>
          <a:p>
            <a:r>
              <a:rPr lang="en-FI" dirty="0">
                <a:solidFill>
                  <a:schemeClr val="bg1"/>
                </a:solidFill>
              </a:rPr>
              <a:t>Stages X-XI</a:t>
            </a:r>
          </a:p>
        </p:txBody>
      </p:sp>
    </p:spTree>
    <p:extLst>
      <p:ext uri="{BB962C8B-B14F-4D97-AF65-F5344CB8AC3E}">
        <p14:creationId xmlns:p14="http://schemas.microsoft.com/office/powerpoint/2010/main" val="32885394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0D79EEB-5EF6-B540-B328-04BECAECDFBD}"/>
              </a:ext>
            </a:extLst>
          </p:cNvPr>
          <p:cNvSpPr txBox="1"/>
          <p:nvPr/>
        </p:nvSpPr>
        <p:spPr>
          <a:xfrm>
            <a:off x="262890" y="171450"/>
            <a:ext cx="4572000" cy="369332"/>
          </a:xfrm>
          <a:prstGeom prst="rect">
            <a:avLst/>
          </a:prstGeom>
          <a:noFill/>
        </p:spPr>
        <p:txBody>
          <a:bodyPr wrap="square" rtlCol="0">
            <a:spAutoFit/>
          </a:bodyPr>
          <a:lstStyle/>
          <a:p>
            <a:r>
              <a:rPr lang="en-FI" dirty="0">
                <a:solidFill>
                  <a:schemeClr val="bg1"/>
                </a:solidFill>
              </a:rPr>
              <a:t>STAGETOOL.UTU.FI</a:t>
            </a:r>
          </a:p>
        </p:txBody>
      </p:sp>
      <p:sp>
        <p:nvSpPr>
          <p:cNvPr id="5" name="TextBox 4">
            <a:extLst>
              <a:ext uri="{FF2B5EF4-FFF2-40B4-BE49-F238E27FC236}">
                <a16:creationId xmlns:a16="http://schemas.microsoft.com/office/drawing/2014/main" id="{B2CE34F4-5CEE-8C44-AD77-A8871A42E2CE}"/>
              </a:ext>
            </a:extLst>
          </p:cNvPr>
          <p:cNvSpPr txBox="1"/>
          <p:nvPr/>
        </p:nvSpPr>
        <p:spPr>
          <a:xfrm>
            <a:off x="262890" y="633113"/>
            <a:ext cx="1394460" cy="461665"/>
          </a:xfrm>
          <a:prstGeom prst="rect">
            <a:avLst/>
          </a:prstGeom>
          <a:noFill/>
        </p:spPr>
        <p:txBody>
          <a:bodyPr wrap="square" rtlCol="0">
            <a:spAutoFit/>
          </a:bodyPr>
          <a:lstStyle/>
          <a:p>
            <a:r>
              <a:rPr lang="en-FI" sz="1200" dirty="0">
                <a:solidFill>
                  <a:schemeClr val="bg1"/>
                </a:solidFill>
              </a:rPr>
              <a:t>WHAT IS STAGETOOL?</a:t>
            </a:r>
          </a:p>
        </p:txBody>
      </p:sp>
      <p:sp>
        <p:nvSpPr>
          <p:cNvPr id="7" name="TextBox 6">
            <a:extLst>
              <a:ext uri="{FF2B5EF4-FFF2-40B4-BE49-F238E27FC236}">
                <a16:creationId xmlns:a16="http://schemas.microsoft.com/office/drawing/2014/main" id="{4E41EE5A-49BA-AE49-9EDF-0CC195A7C926}"/>
              </a:ext>
            </a:extLst>
          </p:cNvPr>
          <p:cNvSpPr txBox="1"/>
          <p:nvPr/>
        </p:nvSpPr>
        <p:spPr>
          <a:xfrm>
            <a:off x="8672525" y="633113"/>
            <a:ext cx="1394460" cy="276999"/>
          </a:xfrm>
          <a:prstGeom prst="rect">
            <a:avLst/>
          </a:prstGeom>
          <a:noFill/>
        </p:spPr>
        <p:txBody>
          <a:bodyPr wrap="square" rtlCol="0">
            <a:spAutoFit/>
          </a:bodyPr>
          <a:lstStyle/>
          <a:p>
            <a:r>
              <a:rPr lang="en-FI" sz="1200" dirty="0">
                <a:solidFill>
                  <a:schemeClr val="bg1"/>
                </a:solidFill>
              </a:rPr>
              <a:t>DEVELOPERS</a:t>
            </a:r>
          </a:p>
        </p:txBody>
      </p:sp>
      <p:sp>
        <p:nvSpPr>
          <p:cNvPr id="8" name="TextBox 7">
            <a:extLst>
              <a:ext uri="{FF2B5EF4-FFF2-40B4-BE49-F238E27FC236}">
                <a16:creationId xmlns:a16="http://schemas.microsoft.com/office/drawing/2014/main" id="{98E6F605-DE78-014C-981B-54A1CA2A672B}"/>
              </a:ext>
            </a:extLst>
          </p:cNvPr>
          <p:cNvSpPr txBox="1"/>
          <p:nvPr/>
        </p:nvSpPr>
        <p:spPr>
          <a:xfrm>
            <a:off x="10051176" y="633113"/>
            <a:ext cx="1394460" cy="276999"/>
          </a:xfrm>
          <a:prstGeom prst="rect">
            <a:avLst/>
          </a:prstGeom>
          <a:noFill/>
        </p:spPr>
        <p:txBody>
          <a:bodyPr wrap="square" rtlCol="0">
            <a:spAutoFit/>
          </a:bodyPr>
          <a:lstStyle/>
          <a:p>
            <a:r>
              <a:rPr lang="en-FI" sz="1200" dirty="0">
                <a:solidFill>
                  <a:schemeClr val="bg1"/>
                </a:solidFill>
              </a:rPr>
              <a:t>CITATION</a:t>
            </a:r>
          </a:p>
        </p:txBody>
      </p:sp>
      <p:sp>
        <p:nvSpPr>
          <p:cNvPr id="9" name="TextBox 8">
            <a:extLst>
              <a:ext uri="{FF2B5EF4-FFF2-40B4-BE49-F238E27FC236}">
                <a16:creationId xmlns:a16="http://schemas.microsoft.com/office/drawing/2014/main" id="{59E4FF55-4CA5-4A45-BEE0-A423A39AF286}"/>
              </a:ext>
            </a:extLst>
          </p:cNvPr>
          <p:cNvSpPr txBox="1"/>
          <p:nvPr/>
        </p:nvSpPr>
        <p:spPr>
          <a:xfrm>
            <a:off x="1641541" y="633113"/>
            <a:ext cx="1394460" cy="276999"/>
          </a:xfrm>
          <a:prstGeom prst="rect">
            <a:avLst/>
          </a:prstGeom>
          <a:noFill/>
        </p:spPr>
        <p:txBody>
          <a:bodyPr wrap="square" rtlCol="0">
            <a:spAutoFit/>
          </a:bodyPr>
          <a:lstStyle/>
          <a:p>
            <a:r>
              <a:rPr lang="en-FI" sz="1200" dirty="0">
                <a:solidFill>
                  <a:schemeClr val="bg1"/>
                </a:solidFill>
              </a:rPr>
              <a:t>CELL MODEL</a:t>
            </a:r>
          </a:p>
        </p:txBody>
      </p:sp>
      <p:sp>
        <p:nvSpPr>
          <p:cNvPr id="10" name="TextBox 9">
            <a:extLst>
              <a:ext uri="{FF2B5EF4-FFF2-40B4-BE49-F238E27FC236}">
                <a16:creationId xmlns:a16="http://schemas.microsoft.com/office/drawing/2014/main" id="{C800EFFB-F212-F24A-A1FB-1523DC039653}"/>
              </a:ext>
            </a:extLst>
          </p:cNvPr>
          <p:cNvSpPr txBox="1"/>
          <p:nvPr/>
        </p:nvSpPr>
        <p:spPr>
          <a:xfrm>
            <a:off x="3020192" y="633113"/>
            <a:ext cx="1394460" cy="276999"/>
          </a:xfrm>
          <a:prstGeom prst="rect">
            <a:avLst/>
          </a:prstGeom>
          <a:noFill/>
        </p:spPr>
        <p:txBody>
          <a:bodyPr wrap="square" rtlCol="0">
            <a:spAutoFit/>
          </a:bodyPr>
          <a:lstStyle/>
          <a:p>
            <a:r>
              <a:rPr lang="en-FI" sz="1200" dirty="0">
                <a:solidFill>
                  <a:schemeClr val="bg1"/>
                </a:solidFill>
              </a:rPr>
              <a:t>TUBULE MODEL</a:t>
            </a:r>
          </a:p>
        </p:txBody>
      </p:sp>
      <p:sp>
        <p:nvSpPr>
          <p:cNvPr id="12" name="TextBox 11">
            <a:extLst>
              <a:ext uri="{FF2B5EF4-FFF2-40B4-BE49-F238E27FC236}">
                <a16:creationId xmlns:a16="http://schemas.microsoft.com/office/drawing/2014/main" id="{CCA29B7B-3B59-8A49-BDDD-EF0D1D4363EE}"/>
              </a:ext>
            </a:extLst>
          </p:cNvPr>
          <p:cNvSpPr txBox="1"/>
          <p:nvPr/>
        </p:nvSpPr>
        <p:spPr>
          <a:xfrm>
            <a:off x="4661535" y="2768293"/>
            <a:ext cx="1773555" cy="276999"/>
          </a:xfrm>
          <a:prstGeom prst="rect">
            <a:avLst/>
          </a:prstGeom>
          <a:solidFill>
            <a:schemeClr val="bg1"/>
          </a:solidFill>
          <a:ln>
            <a:solidFill>
              <a:schemeClr val="tx1"/>
            </a:solidFill>
          </a:ln>
        </p:spPr>
        <p:txBody>
          <a:bodyPr wrap="square" rtlCol="0">
            <a:spAutoFit/>
          </a:bodyPr>
          <a:lstStyle/>
          <a:p>
            <a:endParaRPr lang="en-FI" dirty="0"/>
          </a:p>
        </p:txBody>
      </p:sp>
      <p:sp>
        <p:nvSpPr>
          <p:cNvPr id="15" name="TextBox 14">
            <a:extLst>
              <a:ext uri="{FF2B5EF4-FFF2-40B4-BE49-F238E27FC236}">
                <a16:creationId xmlns:a16="http://schemas.microsoft.com/office/drawing/2014/main" id="{C300F45E-6A16-FA46-B3DE-AEF3471996F3}"/>
              </a:ext>
            </a:extLst>
          </p:cNvPr>
          <p:cNvSpPr txBox="1"/>
          <p:nvPr/>
        </p:nvSpPr>
        <p:spPr>
          <a:xfrm>
            <a:off x="3617595" y="2768293"/>
            <a:ext cx="1043940" cy="276999"/>
          </a:xfrm>
          <a:prstGeom prst="rect">
            <a:avLst/>
          </a:prstGeom>
          <a:solidFill>
            <a:schemeClr val="bg1"/>
          </a:solidFill>
        </p:spPr>
        <p:txBody>
          <a:bodyPr wrap="square" rtlCol="0">
            <a:spAutoFit/>
          </a:bodyPr>
          <a:lstStyle/>
          <a:p>
            <a:r>
              <a:rPr lang="en-FI" sz="1200" dirty="0"/>
              <a:t>UPLOAD…</a:t>
            </a:r>
          </a:p>
        </p:txBody>
      </p:sp>
      <p:sp>
        <p:nvSpPr>
          <p:cNvPr id="16" name="TextBox 15">
            <a:extLst>
              <a:ext uri="{FF2B5EF4-FFF2-40B4-BE49-F238E27FC236}">
                <a16:creationId xmlns:a16="http://schemas.microsoft.com/office/drawing/2014/main" id="{F93AB7E3-699B-344E-9CDB-9BCF0CF3D9E8}"/>
              </a:ext>
            </a:extLst>
          </p:cNvPr>
          <p:cNvSpPr txBox="1"/>
          <p:nvPr/>
        </p:nvSpPr>
        <p:spPr>
          <a:xfrm>
            <a:off x="3649980" y="3188970"/>
            <a:ext cx="2785110" cy="707886"/>
          </a:xfrm>
          <a:prstGeom prst="rect">
            <a:avLst/>
          </a:prstGeom>
          <a:noFill/>
        </p:spPr>
        <p:txBody>
          <a:bodyPr wrap="square" rtlCol="0">
            <a:spAutoFit/>
          </a:bodyPr>
          <a:lstStyle/>
          <a:p>
            <a:r>
              <a:rPr lang="en-FI" sz="1000" dirty="0">
                <a:solidFill>
                  <a:schemeClr val="bg1"/>
                </a:solidFill>
              </a:rPr>
              <a:t>Image requirements:</a:t>
            </a:r>
          </a:p>
          <a:p>
            <a:r>
              <a:rPr lang="en-FI" sz="1000" dirty="0">
                <a:solidFill>
                  <a:schemeClr val="bg1"/>
                </a:solidFill>
              </a:rPr>
              <a:t>1024 x1024</a:t>
            </a:r>
          </a:p>
          <a:p>
            <a:r>
              <a:rPr lang="en-FI" sz="1000" dirty="0">
                <a:solidFill>
                  <a:schemeClr val="bg1"/>
                </a:solidFill>
              </a:rPr>
              <a:t>⨯400 magnification</a:t>
            </a:r>
          </a:p>
          <a:p>
            <a:r>
              <a:rPr lang="en-FI" sz="1000" dirty="0">
                <a:solidFill>
                  <a:schemeClr val="bg1"/>
                </a:solidFill>
              </a:rPr>
              <a:t>DAPI or related chromatin staining</a:t>
            </a:r>
          </a:p>
        </p:txBody>
      </p:sp>
      <p:sp>
        <p:nvSpPr>
          <p:cNvPr id="18" name="TextBox 17">
            <a:extLst>
              <a:ext uri="{FF2B5EF4-FFF2-40B4-BE49-F238E27FC236}">
                <a16:creationId xmlns:a16="http://schemas.microsoft.com/office/drawing/2014/main" id="{A21D914F-8D4C-6E4E-878F-1BA31DDF7A67}"/>
              </a:ext>
            </a:extLst>
          </p:cNvPr>
          <p:cNvSpPr txBox="1"/>
          <p:nvPr/>
        </p:nvSpPr>
        <p:spPr>
          <a:xfrm>
            <a:off x="4398843" y="633113"/>
            <a:ext cx="2152650" cy="276999"/>
          </a:xfrm>
          <a:prstGeom prst="rect">
            <a:avLst/>
          </a:prstGeom>
          <a:noFill/>
        </p:spPr>
        <p:txBody>
          <a:bodyPr wrap="square" rtlCol="0">
            <a:spAutoFit/>
          </a:bodyPr>
          <a:lstStyle/>
          <a:p>
            <a:r>
              <a:rPr lang="en-FI" sz="1200" dirty="0">
                <a:solidFill>
                  <a:schemeClr val="bg1"/>
                </a:solidFill>
              </a:rPr>
              <a:t>TROUBLE-SHOOTING</a:t>
            </a:r>
          </a:p>
        </p:txBody>
      </p:sp>
      <p:sp>
        <p:nvSpPr>
          <p:cNvPr id="19" name="TextBox 18">
            <a:extLst>
              <a:ext uri="{FF2B5EF4-FFF2-40B4-BE49-F238E27FC236}">
                <a16:creationId xmlns:a16="http://schemas.microsoft.com/office/drawing/2014/main" id="{C8C0CA17-1F97-FF47-BBCD-0D76861743E7}"/>
              </a:ext>
            </a:extLst>
          </p:cNvPr>
          <p:cNvSpPr txBox="1"/>
          <p:nvPr/>
        </p:nvSpPr>
        <p:spPr>
          <a:xfrm>
            <a:off x="6535684" y="633113"/>
            <a:ext cx="2152650" cy="461665"/>
          </a:xfrm>
          <a:prstGeom prst="rect">
            <a:avLst/>
          </a:prstGeom>
          <a:noFill/>
        </p:spPr>
        <p:txBody>
          <a:bodyPr wrap="square" rtlCol="0">
            <a:spAutoFit/>
          </a:bodyPr>
          <a:lstStyle/>
          <a:p>
            <a:r>
              <a:rPr lang="en-FI" sz="1200" dirty="0">
                <a:solidFill>
                  <a:schemeClr val="bg1"/>
                </a:solidFill>
              </a:rPr>
              <a:t>WHOLE-TESTIS ANALYSIS &amp; EXPRESSION PROFILING</a:t>
            </a:r>
          </a:p>
        </p:txBody>
      </p:sp>
      <p:sp>
        <p:nvSpPr>
          <p:cNvPr id="20" name="TextBox 19">
            <a:extLst>
              <a:ext uri="{FF2B5EF4-FFF2-40B4-BE49-F238E27FC236}">
                <a16:creationId xmlns:a16="http://schemas.microsoft.com/office/drawing/2014/main" id="{7F584953-52F9-B244-9F34-6DE19DA6CBBA}"/>
              </a:ext>
            </a:extLst>
          </p:cNvPr>
          <p:cNvSpPr txBox="1"/>
          <p:nvPr/>
        </p:nvSpPr>
        <p:spPr>
          <a:xfrm>
            <a:off x="6535684" y="2629793"/>
            <a:ext cx="5479532" cy="553998"/>
          </a:xfrm>
          <a:prstGeom prst="rect">
            <a:avLst/>
          </a:prstGeom>
          <a:noFill/>
        </p:spPr>
        <p:txBody>
          <a:bodyPr wrap="square" rtlCol="0">
            <a:spAutoFit/>
          </a:bodyPr>
          <a:lstStyle/>
          <a:p>
            <a:r>
              <a:rPr lang="en-FI" sz="1000" dirty="0">
                <a:solidFill>
                  <a:srgbClr val="00B0F0"/>
                </a:solidFill>
              </a:rPr>
              <a:t>Example image 1 </a:t>
            </a:r>
            <a:r>
              <a:rPr lang="en-FI" sz="1000" dirty="0">
                <a:solidFill>
                  <a:schemeClr val="bg1"/>
                </a:solidFill>
              </a:rPr>
              <a:t>(these are links to example cross-sections showing how stagetool should work)</a:t>
            </a:r>
          </a:p>
          <a:p>
            <a:r>
              <a:rPr lang="en-FI" sz="1000" dirty="0">
                <a:solidFill>
                  <a:srgbClr val="00B0F0"/>
                </a:solidFill>
              </a:rPr>
              <a:t>Example image 2</a:t>
            </a:r>
          </a:p>
          <a:p>
            <a:r>
              <a:rPr lang="en-FI" sz="1000" dirty="0">
                <a:solidFill>
                  <a:srgbClr val="00B0F0"/>
                </a:solidFill>
              </a:rPr>
              <a:t>Example image 3</a:t>
            </a:r>
          </a:p>
        </p:txBody>
      </p:sp>
    </p:spTree>
    <p:extLst>
      <p:ext uri="{BB962C8B-B14F-4D97-AF65-F5344CB8AC3E}">
        <p14:creationId xmlns:p14="http://schemas.microsoft.com/office/powerpoint/2010/main" val="37681015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73CC97B-269D-F34A-9FCB-D0EB91902EDA}"/>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a:off x="379095" y="627252"/>
            <a:ext cx="4881319" cy="5291131"/>
          </a:xfrm>
          <a:prstGeom prst="rect">
            <a:avLst/>
          </a:prstGeom>
          <a:ln>
            <a:solidFill>
              <a:schemeClr val="bg1"/>
            </a:solidFill>
          </a:ln>
        </p:spPr>
      </p:pic>
      <p:sp>
        <p:nvSpPr>
          <p:cNvPr id="4" name="TextBox 3">
            <a:extLst>
              <a:ext uri="{FF2B5EF4-FFF2-40B4-BE49-F238E27FC236}">
                <a16:creationId xmlns:a16="http://schemas.microsoft.com/office/drawing/2014/main" id="{80D79EEB-5EF6-B540-B328-04BECAECDFBD}"/>
              </a:ext>
            </a:extLst>
          </p:cNvPr>
          <p:cNvSpPr txBox="1"/>
          <p:nvPr/>
        </p:nvSpPr>
        <p:spPr>
          <a:xfrm>
            <a:off x="262890" y="171450"/>
            <a:ext cx="10211146" cy="369332"/>
          </a:xfrm>
          <a:prstGeom prst="rect">
            <a:avLst/>
          </a:prstGeom>
          <a:noFill/>
        </p:spPr>
        <p:txBody>
          <a:bodyPr wrap="square" rtlCol="0">
            <a:spAutoFit/>
          </a:bodyPr>
          <a:lstStyle/>
          <a:p>
            <a:r>
              <a:rPr lang="en-GB" dirty="0">
                <a:solidFill>
                  <a:schemeClr val="bg1"/>
                </a:solidFill>
              </a:rPr>
              <a:t>STAGE XII</a:t>
            </a:r>
            <a:r>
              <a:rPr lang="en-FI" sz="1400" dirty="0">
                <a:solidFill>
                  <a:srgbClr val="00B0F0"/>
                </a:solidFill>
              </a:rPr>
              <a:t>	</a:t>
            </a:r>
          </a:p>
        </p:txBody>
      </p:sp>
      <p:sp>
        <p:nvSpPr>
          <p:cNvPr id="3" name="TextBox 2">
            <a:extLst>
              <a:ext uri="{FF2B5EF4-FFF2-40B4-BE49-F238E27FC236}">
                <a16:creationId xmlns:a16="http://schemas.microsoft.com/office/drawing/2014/main" id="{2223853C-7650-3942-91D4-6EE96371A9F2}"/>
              </a:ext>
            </a:extLst>
          </p:cNvPr>
          <p:cNvSpPr txBox="1"/>
          <p:nvPr/>
        </p:nvSpPr>
        <p:spPr>
          <a:xfrm>
            <a:off x="6189785" y="168786"/>
            <a:ext cx="4581728" cy="1200329"/>
          </a:xfrm>
          <a:prstGeom prst="rect">
            <a:avLst/>
          </a:prstGeom>
          <a:noFill/>
        </p:spPr>
        <p:txBody>
          <a:bodyPr wrap="square" rtlCol="0">
            <a:spAutoFit/>
          </a:bodyPr>
          <a:lstStyle/>
          <a:p>
            <a:r>
              <a:rPr lang="en-FI" b="1" dirty="0">
                <a:solidFill>
                  <a:schemeClr val="bg1"/>
                </a:solidFill>
              </a:rPr>
              <a:t>Criteria</a:t>
            </a:r>
          </a:p>
          <a:p>
            <a:r>
              <a:rPr lang="en-GB" dirty="0">
                <a:solidFill>
                  <a:schemeClr val="bg1"/>
                </a:solidFill>
              </a:rPr>
              <a:t>Presence of cells undergoing meiotic divisions (metaphase plates) and/or secondary spermatocytes.</a:t>
            </a:r>
            <a:endParaRPr lang="en-FI" dirty="0">
              <a:solidFill>
                <a:schemeClr val="bg1"/>
              </a:solidFill>
            </a:endParaRPr>
          </a:p>
        </p:txBody>
      </p:sp>
      <p:sp>
        <p:nvSpPr>
          <p:cNvPr id="12" name="TextBox 11">
            <a:extLst>
              <a:ext uri="{FF2B5EF4-FFF2-40B4-BE49-F238E27FC236}">
                <a16:creationId xmlns:a16="http://schemas.microsoft.com/office/drawing/2014/main" id="{F8936508-BB57-814C-B53E-04654D3F2A4E}"/>
              </a:ext>
            </a:extLst>
          </p:cNvPr>
          <p:cNvSpPr txBox="1"/>
          <p:nvPr/>
        </p:nvSpPr>
        <p:spPr>
          <a:xfrm>
            <a:off x="379096" y="631278"/>
            <a:ext cx="1508760" cy="369332"/>
          </a:xfrm>
          <a:prstGeom prst="rect">
            <a:avLst/>
          </a:prstGeom>
          <a:noFill/>
        </p:spPr>
        <p:txBody>
          <a:bodyPr wrap="square" rtlCol="0">
            <a:spAutoFit/>
          </a:bodyPr>
          <a:lstStyle/>
          <a:p>
            <a:r>
              <a:rPr lang="en-FI" dirty="0">
                <a:solidFill>
                  <a:schemeClr val="bg1"/>
                </a:solidFill>
              </a:rPr>
              <a:t>Stage XII</a:t>
            </a:r>
          </a:p>
        </p:txBody>
      </p:sp>
      <p:pic>
        <p:nvPicPr>
          <p:cNvPr id="7" name="Picture 6">
            <a:extLst>
              <a:ext uri="{FF2B5EF4-FFF2-40B4-BE49-F238E27FC236}">
                <a16:creationId xmlns:a16="http://schemas.microsoft.com/office/drawing/2014/main" id="{BD131943-AA08-7D4F-917D-B717816BC845}"/>
              </a:ext>
            </a:extLst>
          </p:cNvPr>
          <p:cNvPicPr>
            <a:picLocks noChangeAspect="1"/>
          </p:cNvPicPr>
          <p:nvPr/>
        </p:nvPicPr>
        <p:blipFill>
          <a:blip r:embed="rId4"/>
          <a:stretch>
            <a:fillRect/>
          </a:stretch>
        </p:blipFill>
        <p:spPr>
          <a:xfrm flipV="1">
            <a:off x="6131671" y="1588930"/>
            <a:ext cx="4697955" cy="5097620"/>
          </a:xfrm>
          <a:prstGeom prst="rect">
            <a:avLst/>
          </a:prstGeom>
          <a:ln>
            <a:solidFill>
              <a:schemeClr val="bg1"/>
            </a:solidFill>
          </a:ln>
        </p:spPr>
      </p:pic>
      <p:sp>
        <p:nvSpPr>
          <p:cNvPr id="10" name="TextBox 9">
            <a:extLst>
              <a:ext uri="{FF2B5EF4-FFF2-40B4-BE49-F238E27FC236}">
                <a16:creationId xmlns:a16="http://schemas.microsoft.com/office/drawing/2014/main" id="{F8F731E3-6203-B648-9DDF-27956C75AF97}"/>
              </a:ext>
            </a:extLst>
          </p:cNvPr>
          <p:cNvSpPr txBox="1"/>
          <p:nvPr/>
        </p:nvSpPr>
        <p:spPr>
          <a:xfrm>
            <a:off x="6139901" y="1594122"/>
            <a:ext cx="1508760" cy="369332"/>
          </a:xfrm>
          <a:prstGeom prst="rect">
            <a:avLst/>
          </a:prstGeom>
          <a:noFill/>
        </p:spPr>
        <p:txBody>
          <a:bodyPr wrap="square" rtlCol="0">
            <a:spAutoFit/>
          </a:bodyPr>
          <a:lstStyle/>
          <a:p>
            <a:r>
              <a:rPr lang="en-FI" dirty="0">
                <a:solidFill>
                  <a:schemeClr val="bg1"/>
                </a:solidFill>
              </a:rPr>
              <a:t>Stage XII</a:t>
            </a:r>
          </a:p>
        </p:txBody>
      </p:sp>
      <p:sp>
        <p:nvSpPr>
          <p:cNvPr id="11" name="TextBox 10">
            <a:extLst>
              <a:ext uri="{FF2B5EF4-FFF2-40B4-BE49-F238E27FC236}">
                <a16:creationId xmlns:a16="http://schemas.microsoft.com/office/drawing/2014/main" id="{BD25C67D-C986-C845-B1AB-55E7E828D99D}"/>
              </a:ext>
            </a:extLst>
          </p:cNvPr>
          <p:cNvSpPr txBox="1"/>
          <p:nvPr/>
        </p:nvSpPr>
        <p:spPr>
          <a:xfrm>
            <a:off x="6131671" y="6317218"/>
            <a:ext cx="1508760" cy="369332"/>
          </a:xfrm>
          <a:prstGeom prst="rect">
            <a:avLst/>
          </a:prstGeom>
          <a:noFill/>
        </p:spPr>
        <p:txBody>
          <a:bodyPr wrap="square" rtlCol="0">
            <a:spAutoFit/>
          </a:bodyPr>
          <a:lstStyle/>
          <a:p>
            <a:r>
              <a:rPr lang="en-FI" dirty="0">
                <a:solidFill>
                  <a:schemeClr val="bg1"/>
                </a:solidFill>
              </a:rPr>
              <a:t>Stage I</a:t>
            </a:r>
          </a:p>
        </p:txBody>
      </p:sp>
      <p:cxnSp>
        <p:nvCxnSpPr>
          <p:cNvPr id="13" name="Straight Connector 12">
            <a:extLst>
              <a:ext uri="{FF2B5EF4-FFF2-40B4-BE49-F238E27FC236}">
                <a16:creationId xmlns:a16="http://schemas.microsoft.com/office/drawing/2014/main" id="{0FFCE5FF-49FF-DF47-BF32-29762898F984}"/>
              </a:ext>
            </a:extLst>
          </p:cNvPr>
          <p:cNvCxnSpPr>
            <a:cxnSpLocks/>
          </p:cNvCxnSpPr>
          <p:nvPr/>
        </p:nvCxnSpPr>
        <p:spPr>
          <a:xfrm>
            <a:off x="6189785" y="3785191"/>
            <a:ext cx="4581728" cy="446567"/>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97086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0D79EEB-5EF6-B540-B328-04BECAECDFBD}"/>
              </a:ext>
            </a:extLst>
          </p:cNvPr>
          <p:cNvSpPr txBox="1"/>
          <p:nvPr/>
        </p:nvSpPr>
        <p:spPr>
          <a:xfrm>
            <a:off x="262890" y="171450"/>
            <a:ext cx="4572000" cy="369332"/>
          </a:xfrm>
          <a:prstGeom prst="rect">
            <a:avLst/>
          </a:prstGeom>
          <a:noFill/>
        </p:spPr>
        <p:txBody>
          <a:bodyPr wrap="square" rtlCol="0">
            <a:spAutoFit/>
          </a:bodyPr>
          <a:lstStyle/>
          <a:p>
            <a:r>
              <a:rPr lang="en-FI" dirty="0">
                <a:solidFill>
                  <a:schemeClr val="bg1"/>
                </a:solidFill>
              </a:rPr>
              <a:t>TROUBLE-SHOOTING</a:t>
            </a:r>
          </a:p>
        </p:txBody>
      </p:sp>
      <p:sp>
        <p:nvSpPr>
          <p:cNvPr id="3" name="TextBox 2">
            <a:extLst>
              <a:ext uri="{FF2B5EF4-FFF2-40B4-BE49-F238E27FC236}">
                <a16:creationId xmlns:a16="http://schemas.microsoft.com/office/drawing/2014/main" id="{E0AB18C5-F8D1-794C-AE72-70CF0AF73A53}"/>
              </a:ext>
            </a:extLst>
          </p:cNvPr>
          <p:cNvSpPr txBox="1"/>
          <p:nvPr/>
        </p:nvSpPr>
        <p:spPr>
          <a:xfrm>
            <a:off x="614826" y="1133962"/>
            <a:ext cx="6318409" cy="6463308"/>
          </a:xfrm>
          <a:prstGeom prst="rect">
            <a:avLst/>
          </a:prstGeom>
          <a:noFill/>
        </p:spPr>
        <p:txBody>
          <a:bodyPr wrap="square" rtlCol="0">
            <a:spAutoFit/>
          </a:bodyPr>
          <a:lstStyle/>
          <a:p>
            <a:r>
              <a:rPr lang="en-FI" dirty="0">
                <a:solidFill>
                  <a:schemeClr val="bg1"/>
                </a:solidFill>
              </a:rPr>
              <a:t>Despite very high performance STAGETOOL occasionally does mistakes. The most common mistakes done by  STAGETOOL are:</a:t>
            </a:r>
          </a:p>
          <a:p>
            <a:r>
              <a:rPr lang="en-FI" dirty="0">
                <a:solidFill>
                  <a:schemeClr val="bg1"/>
                </a:solidFill>
              </a:rPr>
              <a:t>1. Spc-Prepach vs. Spg</a:t>
            </a:r>
          </a:p>
          <a:p>
            <a:r>
              <a:rPr lang="en-FI" dirty="0">
                <a:solidFill>
                  <a:schemeClr val="bg1"/>
                </a:solidFill>
              </a:rPr>
              <a:t>Preleptotene spermatocytes vs. spermatogonia. Drawing a distinction between these two cell types may sometimes be very challenging.</a:t>
            </a:r>
          </a:p>
          <a:p>
            <a:r>
              <a:rPr lang="en-FI" dirty="0">
                <a:solidFill>
                  <a:schemeClr val="bg1"/>
                </a:solidFill>
              </a:rPr>
              <a:t>2. El-Spt-early vs. El-Spt-late </a:t>
            </a:r>
          </a:p>
          <a:p>
            <a:r>
              <a:rPr lang="en-FI" dirty="0">
                <a:solidFill>
                  <a:schemeClr val="bg1"/>
                </a:solidFill>
              </a:rPr>
              <a:t>Early vs. late elongating spermatids. The former gradually develop into latter.</a:t>
            </a:r>
          </a:p>
          <a:p>
            <a:r>
              <a:rPr lang="en-FI" dirty="0">
                <a:solidFill>
                  <a:schemeClr val="bg1"/>
                </a:solidFill>
              </a:rPr>
              <a:t>3. Sert vs. RS</a:t>
            </a:r>
          </a:p>
          <a:p>
            <a:r>
              <a:rPr lang="en-FI" dirty="0">
                <a:solidFill>
                  <a:schemeClr val="bg1"/>
                </a:solidFill>
              </a:rPr>
              <a:t>Sertoli cells vs. round spermatids. In DAPI staining these two cell types sometimes look very similar but their localization within the epithelium is distinct and Sertoli cell nuclei are typically close to the basement membrane. </a:t>
            </a:r>
          </a:p>
          <a:p>
            <a:r>
              <a:rPr lang="en-FI" dirty="0">
                <a:solidFill>
                  <a:schemeClr val="bg1"/>
                </a:solidFill>
              </a:rPr>
              <a:t>4. Stages I-V vs. VI-VIII.</a:t>
            </a:r>
          </a:p>
          <a:p>
            <a:r>
              <a:rPr lang="en-FI" dirty="0">
                <a:solidFill>
                  <a:schemeClr val="bg1"/>
                </a:solidFill>
              </a:rPr>
              <a:t>Stages V-VI are very similar and might sometimes fall into either stage category.</a:t>
            </a:r>
          </a:p>
          <a:p>
            <a:endParaRPr lang="en-FI" dirty="0">
              <a:solidFill>
                <a:schemeClr val="bg1"/>
              </a:solidFill>
            </a:endParaRPr>
          </a:p>
          <a:p>
            <a:endParaRPr lang="en-FI" dirty="0">
              <a:solidFill>
                <a:schemeClr val="bg1"/>
              </a:solidFill>
            </a:endParaRPr>
          </a:p>
          <a:p>
            <a:r>
              <a:rPr lang="en-FI" dirty="0">
                <a:solidFill>
                  <a:schemeClr val="bg1"/>
                </a:solidFill>
              </a:rPr>
              <a:t>Contact  </a:t>
            </a:r>
            <a:r>
              <a:rPr lang="en-FI" dirty="0">
                <a:solidFill>
                  <a:schemeClr val="bg1"/>
                </a:solidFill>
                <a:hlinkClick r:id="rId2"/>
              </a:rPr>
              <a:t>stagetool@utu.fi</a:t>
            </a:r>
            <a:endParaRPr lang="en-FI" dirty="0">
              <a:solidFill>
                <a:schemeClr val="bg1"/>
              </a:solidFill>
            </a:endParaRPr>
          </a:p>
          <a:p>
            <a:endParaRPr lang="en-FI" dirty="0">
              <a:solidFill>
                <a:schemeClr val="bg1"/>
              </a:solidFill>
            </a:endParaRPr>
          </a:p>
          <a:p>
            <a:endParaRPr lang="en-FI" dirty="0">
              <a:solidFill>
                <a:schemeClr val="bg1"/>
              </a:solidFill>
            </a:endParaRPr>
          </a:p>
          <a:p>
            <a:endParaRPr lang="en-FI" dirty="0">
              <a:solidFill>
                <a:schemeClr val="bg1"/>
              </a:solidFill>
            </a:endParaRPr>
          </a:p>
        </p:txBody>
      </p:sp>
      <p:sp>
        <p:nvSpPr>
          <p:cNvPr id="5" name="TextBox 4">
            <a:extLst>
              <a:ext uri="{FF2B5EF4-FFF2-40B4-BE49-F238E27FC236}">
                <a16:creationId xmlns:a16="http://schemas.microsoft.com/office/drawing/2014/main" id="{22488160-AD8A-BF45-811A-A4ED8D229D51}"/>
              </a:ext>
            </a:extLst>
          </p:cNvPr>
          <p:cNvSpPr txBox="1"/>
          <p:nvPr/>
        </p:nvSpPr>
        <p:spPr>
          <a:xfrm>
            <a:off x="7635240" y="2125980"/>
            <a:ext cx="3497580" cy="4247317"/>
          </a:xfrm>
          <a:prstGeom prst="rect">
            <a:avLst/>
          </a:prstGeom>
          <a:noFill/>
          <a:ln>
            <a:solidFill>
              <a:schemeClr val="bg1"/>
            </a:solidFill>
          </a:ln>
        </p:spPr>
        <p:txBody>
          <a:bodyPr wrap="square" rtlCol="0">
            <a:spAutoFit/>
          </a:bodyPr>
          <a:lstStyle/>
          <a:p>
            <a:r>
              <a:rPr lang="en-GB" dirty="0">
                <a:solidFill>
                  <a:schemeClr val="bg1"/>
                </a:solidFill>
              </a:rPr>
              <a:t>The c</a:t>
            </a:r>
            <a:r>
              <a:rPr lang="en-FI" dirty="0">
                <a:solidFill>
                  <a:schemeClr val="bg1"/>
                </a:solidFill>
              </a:rPr>
              <a:t>onfusion matrices of the online version of STAGETOOL to be placed here. Both for cell models and tubule models.</a:t>
            </a:r>
          </a:p>
          <a:p>
            <a:endParaRPr lang="en-FI" dirty="0">
              <a:solidFill>
                <a:schemeClr val="bg1"/>
              </a:solidFill>
            </a:endParaRPr>
          </a:p>
          <a:p>
            <a:endParaRPr lang="en-FI" dirty="0">
              <a:solidFill>
                <a:schemeClr val="bg1"/>
              </a:solidFill>
            </a:endParaRPr>
          </a:p>
          <a:p>
            <a:endParaRPr lang="en-FI" dirty="0">
              <a:solidFill>
                <a:schemeClr val="bg1"/>
              </a:solidFill>
            </a:endParaRPr>
          </a:p>
          <a:p>
            <a:endParaRPr lang="en-FI" dirty="0">
              <a:solidFill>
                <a:schemeClr val="bg1"/>
              </a:solidFill>
            </a:endParaRPr>
          </a:p>
          <a:p>
            <a:endParaRPr lang="en-FI" dirty="0">
              <a:solidFill>
                <a:schemeClr val="bg1"/>
              </a:solidFill>
            </a:endParaRPr>
          </a:p>
          <a:p>
            <a:endParaRPr lang="en-FI" dirty="0">
              <a:solidFill>
                <a:schemeClr val="bg1"/>
              </a:solidFill>
            </a:endParaRPr>
          </a:p>
          <a:p>
            <a:endParaRPr lang="en-FI" dirty="0">
              <a:solidFill>
                <a:schemeClr val="bg1"/>
              </a:solidFill>
            </a:endParaRPr>
          </a:p>
          <a:p>
            <a:endParaRPr lang="en-FI" dirty="0">
              <a:solidFill>
                <a:schemeClr val="bg1"/>
              </a:solidFill>
            </a:endParaRPr>
          </a:p>
          <a:p>
            <a:endParaRPr lang="en-FI" dirty="0">
              <a:solidFill>
                <a:schemeClr val="bg1"/>
              </a:solidFill>
            </a:endParaRPr>
          </a:p>
          <a:p>
            <a:endParaRPr lang="en-FI" dirty="0">
              <a:solidFill>
                <a:schemeClr val="bg1"/>
              </a:solidFill>
            </a:endParaRPr>
          </a:p>
          <a:p>
            <a:endParaRPr lang="en-FI" dirty="0">
              <a:solidFill>
                <a:schemeClr val="bg1"/>
              </a:solidFill>
            </a:endParaRPr>
          </a:p>
        </p:txBody>
      </p:sp>
    </p:spTree>
    <p:extLst>
      <p:ext uri="{BB962C8B-B14F-4D97-AF65-F5344CB8AC3E}">
        <p14:creationId xmlns:p14="http://schemas.microsoft.com/office/powerpoint/2010/main" val="29517654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0D79EEB-5EF6-B540-B328-04BECAECDFBD}"/>
              </a:ext>
            </a:extLst>
          </p:cNvPr>
          <p:cNvSpPr txBox="1"/>
          <p:nvPr/>
        </p:nvSpPr>
        <p:spPr>
          <a:xfrm>
            <a:off x="262890" y="171450"/>
            <a:ext cx="3447873" cy="923330"/>
          </a:xfrm>
          <a:prstGeom prst="rect">
            <a:avLst/>
          </a:prstGeom>
          <a:noFill/>
        </p:spPr>
        <p:txBody>
          <a:bodyPr wrap="square" rtlCol="0">
            <a:spAutoFit/>
          </a:bodyPr>
          <a:lstStyle/>
          <a:p>
            <a:r>
              <a:rPr lang="en-GB" dirty="0">
                <a:solidFill>
                  <a:schemeClr val="bg1"/>
                </a:solidFill>
              </a:rPr>
              <a:t>WHOLE-TESTIS ANALYSIS &amp; EXPRESSION PROFILING</a:t>
            </a:r>
          </a:p>
          <a:p>
            <a:endParaRPr lang="en-GB" dirty="0">
              <a:solidFill>
                <a:schemeClr val="bg1"/>
              </a:solidFill>
            </a:endParaRPr>
          </a:p>
        </p:txBody>
      </p:sp>
      <p:sp>
        <p:nvSpPr>
          <p:cNvPr id="6" name="TextBox 5">
            <a:extLst>
              <a:ext uri="{FF2B5EF4-FFF2-40B4-BE49-F238E27FC236}">
                <a16:creationId xmlns:a16="http://schemas.microsoft.com/office/drawing/2014/main" id="{80C4281D-4AAB-1644-B99F-09EE60724374}"/>
              </a:ext>
            </a:extLst>
          </p:cNvPr>
          <p:cNvSpPr txBox="1"/>
          <p:nvPr/>
        </p:nvSpPr>
        <p:spPr>
          <a:xfrm>
            <a:off x="614826" y="1133962"/>
            <a:ext cx="5998623" cy="2308324"/>
          </a:xfrm>
          <a:prstGeom prst="rect">
            <a:avLst/>
          </a:prstGeom>
          <a:noFill/>
        </p:spPr>
        <p:txBody>
          <a:bodyPr wrap="square" rtlCol="0">
            <a:spAutoFit/>
          </a:bodyPr>
          <a:lstStyle/>
          <a:p>
            <a:r>
              <a:rPr lang="en-FI" dirty="0">
                <a:solidFill>
                  <a:schemeClr val="bg1"/>
                </a:solidFill>
              </a:rPr>
              <a:t>Some text about these two topics and a encouragement to contact us if one wishes to do that.</a:t>
            </a:r>
          </a:p>
          <a:p>
            <a:endParaRPr lang="en-FI" dirty="0">
              <a:solidFill>
                <a:schemeClr val="bg1"/>
              </a:solidFill>
            </a:endParaRPr>
          </a:p>
          <a:p>
            <a:endParaRPr lang="en-FI" dirty="0">
              <a:solidFill>
                <a:schemeClr val="bg1"/>
              </a:solidFill>
            </a:endParaRPr>
          </a:p>
          <a:p>
            <a:r>
              <a:rPr lang="en-FI" dirty="0">
                <a:solidFill>
                  <a:schemeClr val="bg1"/>
                </a:solidFill>
              </a:rPr>
              <a:t>Contact  </a:t>
            </a:r>
            <a:r>
              <a:rPr lang="en-FI" dirty="0">
                <a:solidFill>
                  <a:schemeClr val="bg1"/>
                </a:solidFill>
                <a:hlinkClick r:id="rId2"/>
              </a:rPr>
              <a:t>stagetool@utu.fi</a:t>
            </a:r>
            <a:endParaRPr lang="en-FI" dirty="0">
              <a:solidFill>
                <a:schemeClr val="bg1"/>
              </a:solidFill>
            </a:endParaRPr>
          </a:p>
          <a:p>
            <a:endParaRPr lang="en-FI" dirty="0">
              <a:solidFill>
                <a:schemeClr val="bg1"/>
              </a:solidFill>
            </a:endParaRPr>
          </a:p>
          <a:p>
            <a:endParaRPr lang="en-FI" dirty="0">
              <a:solidFill>
                <a:schemeClr val="bg1"/>
              </a:solidFill>
            </a:endParaRPr>
          </a:p>
          <a:p>
            <a:endParaRPr lang="en-FI" dirty="0">
              <a:solidFill>
                <a:schemeClr val="bg1"/>
              </a:solidFill>
            </a:endParaRPr>
          </a:p>
        </p:txBody>
      </p:sp>
    </p:spTree>
    <p:extLst>
      <p:ext uri="{BB962C8B-B14F-4D97-AF65-F5344CB8AC3E}">
        <p14:creationId xmlns:p14="http://schemas.microsoft.com/office/powerpoint/2010/main" val="21369203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0D79EEB-5EF6-B540-B328-04BECAECDFBD}"/>
              </a:ext>
            </a:extLst>
          </p:cNvPr>
          <p:cNvSpPr txBox="1"/>
          <p:nvPr/>
        </p:nvSpPr>
        <p:spPr>
          <a:xfrm>
            <a:off x="262890" y="171450"/>
            <a:ext cx="4572000" cy="369332"/>
          </a:xfrm>
          <a:prstGeom prst="rect">
            <a:avLst/>
          </a:prstGeom>
          <a:noFill/>
        </p:spPr>
        <p:txBody>
          <a:bodyPr wrap="square" rtlCol="0">
            <a:spAutoFit/>
          </a:bodyPr>
          <a:lstStyle/>
          <a:p>
            <a:r>
              <a:rPr lang="en-FI" dirty="0">
                <a:solidFill>
                  <a:schemeClr val="bg1"/>
                </a:solidFill>
              </a:rPr>
              <a:t>DEVELOPERS</a:t>
            </a:r>
          </a:p>
        </p:txBody>
      </p:sp>
      <p:sp>
        <p:nvSpPr>
          <p:cNvPr id="13" name="Tekstiruutu 25">
            <a:extLst>
              <a:ext uri="{FF2B5EF4-FFF2-40B4-BE49-F238E27FC236}">
                <a16:creationId xmlns:a16="http://schemas.microsoft.com/office/drawing/2014/main" id="{A6AB5AB0-3B56-2A45-98DA-E924F2DF748C}"/>
              </a:ext>
            </a:extLst>
          </p:cNvPr>
          <p:cNvSpPr txBox="1"/>
          <p:nvPr/>
        </p:nvSpPr>
        <p:spPr>
          <a:xfrm>
            <a:off x="9012257" y="1157235"/>
            <a:ext cx="6094770" cy="1384995"/>
          </a:xfrm>
          <a:prstGeom prst="rect">
            <a:avLst/>
          </a:prstGeom>
          <a:noFill/>
        </p:spPr>
        <p:txBody>
          <a:bodyPr wrap="square">
            <a:spAutoFit/>
          </a:bodyPr>
          <a:lstStyle/>
          <a:p>
            <a:r>
              <a:rPr lang="fi-FI" sz="1400" b="1" u="sng" dirty="0" err="1">
                <a:solidFill>
                  <a:schemeClr val="bg1"/>
                </a:solidFill>
                <a:latin typeface="Arial Narrow" panose="020B0606020202030204" pitchFamily="34" charset="0"/>
              </a:rPr>
              <a:t>Funding</a:t>
            </a:r>
            <a:r>
              <a:rPr lang="fi-FI" sz="1400" b="1" u="sng" dirty="0">
                <a:solidFill>
                  <a:schemeClr val="bg1"/>
                </a:solidFill>
                <a:latin typeface="Arial Narrow" panose="020B0606020202030204" pitchFamily="34" charset="0"/>
              </a:rPr>
              <a:t>:</a:t>
            </a:r>
          </a:p>
          <a:p>
            <a:r>
              <a:rPr lang="en-GB" sz="1400" dirty="0">
                <a:solidFill>
                  <a:schemeClr val="bg1"/>
                </a:solidFill>
                <a:latin typeface="Arial Narrow" panose="020B0606020202030204" pitchFamily="34" charset="0"/>
              </a:rPr>
              <a:t>Academy of Finland </a:t>
            </a:r>
          </a:p>
          <a:p>
            <a:r>
              <a:rPr lang="en-GB" sz="1400" dirty="0">
                <a:solidFill>
                  <a:schemeClr val="bg1"/>
                </a:solidFill>
                <a:latin typeface="Arial Narrow" panose="020B0606020202030204" pitchFamily="34" charset="0"/>
              </a:rPr>
              <a:t>Sigrid </a:t>
            </a:r>
            <a:r>
              <a:rPr lang="en-GB" sz="1400" dirty="0" err="1">
                <a:solidFill>
                  <a:schemeClr val="bg1"/>
                </a:solidFill>
                <a:latin typeface="Arial Narrow" panose="020B0606020202030204" pitchFamily="34" charset="0"/>
              </a:rPr>
              <a:t>Jusélius</a:t>
            </a:r>
            <a:r>
              <a:rPr lang="en-GB" sz="1400" dirty="0">
                <a:solidFill>
                  <a:schemeClr val="bg1"/>
                </a:solidFill>
                <a:latin typeface="Arial Narrow" panose="020B0606020202030204" pitchFamily="34" charset="0"/>
              </a:rPr>
              <a:t> Foundation </a:t>
            </a:r>
          </a:p>
          <a:p>
            <a:r>
              <a:rPr lang="en-US" sz="1400" dirty="0">
                <a:solidFill>
                  <a:schemeClr val="bg1"/>
                </a:solidFill>
                <a:latin typeface="Arial Narrow" panose="020B0606020202030204" pitchFamily="34" charset="0"/>
              </a:rPr>
              <a:t>Estonian Research Council </a:t>
            </a:r>
          </a:p>
          <a:p>
            <a:r>
              <a:rPr lang="en-US" sz="1400" dirty="0">
                <a:solidFill>
                  <a:schemeClr val="bg1"/>
                </a:solidFill>
                <a:latin typeface="Arial Narrow" panose="020B0606020202030204" pitchFamily="34" charset="0"/>
              </a:rPr>
              <a:t>Novo Nordisk Foundation</a:t>
            </a:r>
          </a:p>
          <a:p>
            <a:r>
              <a:rPr lang="en-US" sz="1400" dirty="0" err="1">
                <a:solidFill>
                  <a:schemeClr val="bg1"/>
                </a:solidFill>
                <a:latin typeface="Arial Narrow" panose="020B0606020202030204" pitchFamily="34" charset="0"/>
              </a:rPr>
              <a:t>Jalmari</a:t>
            </a:r>
            <a:r>
              <a:rPr lang="en-US" sz="1400" dirty="0">
                <a:solidFill>
                  <a:schemeClr val="bg1"/>
                </a:solidFill>
                <a:latin typeface="Arial Narrow" panose="020B0606020202030204" pitchFamily="34" charset="0"/>
              </a:rPr>
              <a:t> and </a:t>
            </a:r>
            <a:r>
              <a:rPr lang="en-US" sz="1400" dirty="0" err="1">
                <a:solidFill>
                  <a:schemeClr val="bg1"/>
                </a:solidFill>
                <a:latin typeface="Arial Narrow" panose="020B0606020202030204" pitchFamily="34" charset="0"/>
              </a:rPr>
              <a:t>Rauha</a:t>
            </a:r>
            <a:r>
              <a:rPr lang="en-US" sz="1400" dirty="0">
                <a:solidFill>
                  <a:schemeClr val="bg1"/>
                </a:solidFill>
                <a:latin typeface="Arial Narrow" panose="020B0606020202030204" pitchFamily="34" charset="0"/>
              </a:rPr>
              <a:t> </a:t>
            </a:r>
            <a:r>
              <a:rPr lang="en-US" sz="1400" dirty="0" err="1">
                <a:solidFill>
                  <a:schemeClr val="bg1"/>
                </a:solidFill>
                <a:latin typeface="Arial Narrow" panose="020B0606020202030204" pitchFamily="34" charset="0"/>
              </a:rPr>
              <a:t>Ahokas</a:t>
            </a:r>
            <a:r>
              <a:rPr lang="en-US" sz="1400" dirty="0">
                <a:solidFill>
                  <a:schemeClr val="bg1"/>
                </a:solidFill>
                <a:latin typeface="Arial Narrow" panose="020B0606020202030204" pitchFamily="34" charset="0"/>
              </a:rPr>
              <a:t> Foundation </a:t>
            </a:r>
          </a:p>
        </p:txBody>
      </p:sp>
      <p:sp>
        <p:nvSpPr>
          <p:cNvPr id="17" name="Tekstiruutu 12">
            <a:extLst>
              <a:ext uri="{FF2B5EF4-FFF2-40B4-BE49-F238E27FC236}">
                <a16:creationId xmlns:a16="http://schemas.microsoft.com/office/drawing/2014/main" id="{CE9E753C-75D0-2447-957D-AF662ADC33FB}"/>
              </a:ext>
            </a:extLst>
          </p:cNvPr>
          <p:cNvSpPr txBox="1"/>
          <p:nvPr/>
        </p:nvSpPr>
        <p:spPr>
          <a:xfrm>
            <a:off x="1518747" y="1163948"/>
            <a:ext cx="2233000" cy="338554"/>
          </a:xfrm>
          <a:prstGeom prst="rect">
            <a:avLst/>
          </a:prstGeom>
          <a:noFill/>
        </p:spPr>
        <p:txBody>
          <a:bodyPr wrap="square" rtlCol="0">
            <a:spAutoFit/>
          </a:bodyPr>
          <a:lstStyle/>
          <a:p>
            <a:r>
              <a:rPr lang="en-GB" sz="1600" b="1" u="sng" dirty="0">
                <a:solidFill>
                  <a:schemeClr val="bg1"/>
                </a:solidFill>
                <a:latin typeface="Arial Narrow" panose="020B0606020202030204" pitchFamily="34" charset="0"/>
              </a:rPr>
              <a:t>Oliver </a:t>
            </a:r>
            <a:r>
              <a:rPr lang="en-GB" sz="1600" b="1" u="sng" dirty="0" err="1">
                <a:solidFill>
                  <a:schemeClr val="bg1"/>
                </a:solidFill>
                <a:latin typeface="Arial Narrow" panose="020B0606020202030204" pitchFamily="34" charset="0"/>
              </a:rPr>
              <a:t>Meikar</a:t>
            </a:r>
            <a:r>
              <a:rPr lang="en-GB" sz="1600" b="1" u="sng" dirty="0">
                <a:solidFill>
                  <a:schemeClr val="bg1"/>
                </a:solidFill>
                <a:latin typeface="Arial Narrow" panose="020B0606020202030204" pitchFamily="34" charset="0"/>
              </a:rPr>
              <a:t>, PhD</a:t>
            </a:r>
          </a:p>
        </p:txBody>
      </p:sp>
      <p:sp>
        <p:nvSpPr>
          <p:cNvPr id="18" name="Tekstiruutu 12">
            <a:extLst>
              <a:ext uri="{FF2B5EF4-FFF2-40B4-BE49-F238E27FC236}">
                <a16:creationId xmlns:a16="http://schemas.microsoft.com/office/drawing/2014/main" id="{7A6FAD29-CA97-B348-A23C-A3A2DBA3741F}"/>
              </a:ext>
            </a:extLst>
          </p:cNvPr>
          <p:cNvSpPr txBox="1"/>
          <p:nvPr/>
        </p:nvSpPr>
        <p:spPr>
          <a:xfrm>
            <a:off x="5320062" y="886303"/>
            <a:ext cx="5927966" cy="338554"/>
          </a:xfrm>
          <a:prstGeom prst="rect">
            <a:avLst/>
          </a:prstGeom>
          <a:noFill/>
        </p:spPr>
        <p:txBody>
          <a:bodyPr wrap="square" rtlCol="0">
            <a:spAutoFit/>
          </a:bodyPr>
          <a:lstStyle>
            <a:defPPr>
              <a:defRPr lang="en-FI"/>
            </a:defPPr>
            <a:lvl1pPr>
              <a:defRPr sz="1600" b="1" u="sng">
                <a:solidFill>
                  <a:schemeClr val="bg1"/>
                </a:solidFill>
                <a:latin typeface="Arial Narrow" panose="020B0606020202030204" pitchFamily="34" charset="0"/>
              </a:defRPr>
            </a:lvl1pPr>
          </a:lstStyle>
          <a:p>
            <a:r>
              <a:rPr lang="en-GB" dirty="0"/>
              <a:t>Sini </a:t>
            </a:r>
            <a:r>
              <a:rPr lang="en-GB" dirty="0" err="1"/>
              <a:t>Leskinen</a:t>
            </a:r>
            <a:r>
              <a:rPr lang="en-GB" dirty="0"/>
              <a:t>, </a:t>
            </a:r>
            <a:r>
              <a:rPr lang="en-GB" dirty="0" err="1"/>
              <a:t>B.Med</a:t>
            </a:r>
            <a:r>
              <a:rPr lang="en-GB" dirty="0"/>
              <a:t>.</a:t>
            </a:r>
          </a:p>
        </p:txBody>
      </p:sp>
      <p:sp>
        <p:nvSpPr>
          <p:cNvPr id="23" name="Tekstiruutu 12">
            <a:extLst>
              <a:ext uri="{FF2B5EF4-FFF2-40B4-BE49-F238E27FC236}">
                <a16:creationId xmlns:a16="http://schemas.microsoft.com/office/drawing/2014/main" id="{FFA5E9C2-46DF-8D4C-83B9-F14E5626595D}"/>
              </a:ext>
            </a:extLst>
          </p:cNvPr>
          <p:cNvSpPr txBox="1"/>
          <p:nvPr/>
        </p:nvSpPr>
        <p:spPr>
          <a:xfrm>
            <a:off x="5336681" y="5325674"/>
            <a:ext cx="2568372" cy="338554"/>
          </a:xfrm>
          <a:prstGeom prst="rect">
            <a:avLst/>
          </a:prstGeom>
          <a:noFill/>
        </p:spPr>
        <p:txBody>
          <a:bodyPr wrap="square" rtlCol="0">
            <a:spAutoFit/>
          </a:bodyPr>
          <a:lstStyle/>
          <a:p>
            <a:r>
              <a:rPr lang="en-GB" sz="1600" b="1" u="sng" dirty="0">
                <a:solidFill>
                  <a:schemeClr val="bg1"/>
                </a:solidFill>
                <a:latin typeface="Arial Narrow" panose="020B0606020202030204" pitchFamily="34" charset="0"/>
              </a:rPr>
              <a:t>Professor Noora </a:t>
            </a:r>
            <a:r>
              <a:rPr lang="en-GB" sz="1600" b="1" u="sng" dirty="0" err="1">
                <a:solidFill>
                  <a:schemeClr val="bg1"/>
                </a:solidFill>
                <a:latin typeface="Arial Narrow" panose="020B0606020202030204" pitchFamily="34" charset="0"/>
              </a:rPr>
              <a:t>Kotaja</a:t>
            </a:r>
            <a:r>
              <a:rPr lang="en-GB" sz="1600" b="1" u="sng" dirty="0">
                <a:solidFill>
                  <a:schemeClr val="bg1"/>
                </a:solidFill>
                <a:latin typeface="Arial Narrow" panose="020B0606020202030204" pitchFamily="34" charset="0"/>
              </a:rPr>
              <a:t>, PhD</a:t>
            </a:r>
          </a:p>
        </p:txBody>
      </p:sp>
      <p:sp>
        <p:nvSpPr>
          <p:cNvPr id="25" name="Tekstiruutu 12">
            <a:extLst>
              <a:ext uri="{FF2B5EF4-FFF2-40B4-BE49-F238E27FC236}">
                <a16:creationId xmlns:a16="http://schemas.microsoft.com/office/drawing/2014/main" id="{1F84FE84-4190-7244-AB76-CC2B20B01080}"/>
              </a:ext>
            </a:extLst>
          </p:cNvPr>
          <p:cNvSpPr txBox="1"/>
          <p:nvPr/>
        </p:nvSpPr>
        <p:spPr>
          <a:xfrm>
            <a:off x="1518747" y="3891687"/>
            <a:ext cx="2480600" cy="338554"/>
          </a:xfrm>
          <a:prstGeom prst="rect">
            <a:avLst/>
          </a:prstGeom>
          <a:noFill/>
        </p:spPr>
        <p:txBody>
          <a:bodyPr wrap="square" rtlCol="0">
            <a:spAutoFit/>
          </a:bodyPr>
          <a:lstStyle>
            <a:defPPr>
              <a:defRPr lang="en-FI"/>
            </a:defPPr>
            <a:lvl1pPr>
              <a:defRPr sz="1600" b="1" u="sng">
                <a:solidFill>
                  <a:schemeClr val="bg1"/>
                </a:solidFill>
                <a:latin typeface="Arial Narrow" panose="020B0606020202030204" pitchFamily="34" charset="0"/>
              </a:defRPr>
            </a:lvl1pPr>
          </a:lstStyle>
          <a:p>
            <a:r>
              <a:rPr lang="en-GB" dirty="0"/>
              <a:t>Daniel </a:t>
            </a:r>
            <a:r>
              <a:rPr lang="en-GB" dirty="0" err="1"/>
              <a:t>Majoral</a:t>
            </a:r>
            <a:r>
              <a:rPr lang="en-GB" dirty="0"/>
              <a:t>, MSc</a:t>
            </a:r>
          </a:p>
        </p:txBody>
      </p:sp>
      <p:sp>
        <p:nvSpPr>
          <p:cNvPr id="26" name="Tekstiruutu 12">
            <a:extLst>
              <a:ext uri="{FF2B5EF4-FFF2-40B4-BE49-F238E27FC236}">
                <a16:creationId xmlns:a16="http://schemas.microsoft.com/office/drawing/2014/main" id="{3800F2B6-A5BB-3A48-BF5D-2AC4E6906FEC}"/>
              </a:ext>
            </a:extLst>
          </p:cNvPr>
          <p:cNvSpPr txBox="1"/>
          <p:nvPr/>
        </p:nvSpPr>
        <p:spPr>
          <a:xfrm>
            <a:off x="1518747" y="5403260"/>
            <a:ext cx="2480600" cy="338554"/>
          </a:xfrm>
          <a:prstGeom prst="rect">
            <a:avLst/>
          </a:prstGeom>
          <a:noFill/>
        </p:spPr>
        <p:txBody>
          <a:bodyPr wrap="square" rtlCol="0">
            <a:spAutoFit/>
          </a:bodyPr>
          <a:lstStyle>
            <a:defPPr>
              <a:defRPr lang="en-FI"/>
            </a:defPPr>
            <a:lvl1pPr>
              <a:defRPr sz="1600" b="1" u="sng">
                <a:solidFill>
                  <a:schemeClr val="bg1"/>
                </a:solidFill>
                <a:latin typeface="Arial Narrow" panose="020B0606020202030204" pitchFamily="34" charset="0"/>
              </a:defRPr>
            </a:lvl1pPr>
          </a:lstStyle>
          <a:p>
            <a:r>
              <a:rPr lang="en-GB" dirty="0"/>
              <a:t>Olli Heikkinen, </a:t>
            </a:r>
            <a:r>
              <a:rPr lang="en-GB" dirty="0" err="1"/>
              <a:t>B.Med</a:t>
            </a:r>
            <a:r>
              <a:rPr lang="en-GB" dirty="0"/>
              <a:t>.</a:t>
            </a:r>
          </a:p>
        </p:txBody>
      </p:sp>
      <p:pic>
        <p:nvPicPr>
          <p:cNvPr id="39" name="Picture 38">
            <a:extLst>
              <a:ext uri="{FF2B5EF4-FFF2-40B4-BE49-F238E27FC236}">
                <a16:creationId xmlns:a16="http://schemas.microsoft.com/office/drawing/2014/main" id="{74ACD747-F65B-8F46-A9DC-FA530A1409D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74972" y="328419"/>
            <a:ext cx="891253" cy="625035"/>
          </a:xfrm>
          <a:prstGeom prst="rect">
            <a:avLst/>
          </a:prstGeom>
        </p:spPr>
      </p:pic>
      <p:sp>
        <p:nvSpPr>
          <p:cNvPr id="44" name="Tekstiruutu 12">
            <a:extLst>
              <a:ext uri="{FF2B5EF4-FFF2-40B4-BE49-F238E27FC236}">
                <a16:creationId xmlns:a16="http://schemas.microsoft.com/office/drawing/2014/main" id="{21A89864-0056-C24B-AECC-8C90266A913E}"/>
              </a:ext>
            </a:extLst>
          </p:cNvPr>
          <p:cNvSpPr txBox="1"/>
          <p:nvPr/>
        </p:nvSpPr>
        <p:spPr>
          <a:xfrm>
            <a:off x="5336681" y="3928899"/>
            <a:ext cx="2461346" cy="338554"/>
          </a:xfrm>
          <a:prstGeom prst="rect">
            <a:avLst/>
          </a:prstGeom>
          <a:noFill/>
        </p:spPr>
        <p:txBody>
          <a:bodyPr wrap="square" rtlCol="0">
            <a:spAutoFit/>
          </a:bodyPr>
          <a:lstStyle/>
          <a:p>
            <a:r>
              <a:rPr lang="en-GB" sz="1600" b="1" u="sng" dirty="0">
                <a:solidFill>
                  <a:schemeClr val="bg1"/>
                </a:solidFill>
                <a:latin typeface="Arial Narrow" panose="020B0606020202030204" pitchFamily="34" charset="0"/>
              </a:rPr>
              <a:t>Juho-Antti </a:t>
            </a:r>
            <a:r>
              <a:rPr lang="en-GB" sz="1600" b="1" u="sng" dirty="0" err="1">
                <a:solidFill>
                  <a:schemeClr val="bg1"/>
                </a:solidFill>
                <a:latin typeface="Arial Narrow" panose="020B0606020202030204" pitchFamily="34" charset="0"/>
              </a:rPr>
              <a:t>Mäkelä</a:t>
            </a:r>
            <a:r>
              <a:rPr lang="en-GB" sz="1600" b="1" u="sng" dirty="0">
                <a:solidFill>
                  <a:schemeClr val="bg1"/>
                </a:solidFill>
                <a:latin typeface="Arial Narrow" panose="020B0606020202030204" pitchFamily="34" charset="0"/>
              </a:rPr>
              <a:t>, PhD</a:t>
            </a:r>
          </a:p>
        </p:txBody>
      </p:sp>
      <p:sp>
        <p:nvSpPr>
          <p:cNvPr id="46" name="TextBox 45">
            <a:extLst>
              <a:ext uri="{FF2B5EF4-FFF2-40B4-BE49-F238E27FC236}">
                <a16:creationId xmlns:a16="http://schemas.microsoft.com/office/drawing/2014/main" id="{E92BBF35-5F1B-F340-ACB3-CBD725E90F6C}"/>
              </a:ext>
            </a:extLst>
          </p:cNvPr>
          <p:cNvSpPr txBox="1"/>
          <p:nvPr/>
        </p:nvSpPr>
        <p:spPr>
          <a:xfrm>
            <a:off x="8121270" y="4577544"/>
            <a:ext cx="3999209" cy="1815882"/>
          </a:xfrm>
          <a:prstGeom prst="rect">
            <a:avLst/>
          </a:prstGeom>
          <a:noFill/>
        </p:spPr>
        <p:txBody>
          <a:bodyPr wrap="square">
            <a:spAutoFit/>
          </a:bodyPr>
          <a:lstStyle/>
          <a:p>
            <a:r>
              <a:rPr lang="en-FI" sz="1400" dirty="0">
                <a:solidFill>
                  <a:schemeClr val="bg1"/>
                </a:solidFill>
              </a:rPr>
              <a:t>Institute of Biomedicine and Translational Medicine &amp; Institute of Computer Science </a:t>
            </a:r>
          </a:p>
          <a:p>
            <a:r>
              <a:rPr lang="en-FI" sz="1400" dirty="0">
                <a:solidFill>
                  <a:schemeClr val="bg1"/>
                </a:solidFill>
              </a:rPr>
              <a:t>University of Tartu, Tartu, Estonia </a:t>
            </a:r>
          </a:p>
          <a:p>
            <a:endParaRPr lang="en-FI" sz="1400" dirty="0">
              <a:solidFill>
                <a:schemeClr val="bg1"/>
              </a:solidFill>
            </a:endParaRPr>
          </a:p>
          <a:p>
            <a:r>
              <a:rPr lang="en-FI" sz="1400" dirty="0">
                <a:solidFill>
                  <a:schemeClr val="bg1"/>
                </a:solidFill>
              </a:rPr>
              <a:t>Institute of Biomedicine, Integrative Physiology and Pharmacology Unit</a:t>
            </a:r>
          </a:p>
          <a:p>
            <a:r>
              <a:rPr lang="en-FI" sz="1400" dirty="0">
                <a:solidFill>
                  <a:schemeClr val="bg1"/>
                </a:solidFill>
              </a:rPr>
              <a:t>University of Turku, Turku, Finland</a:t>
            </a:r>
          </a:p>
          <a:p>
            <a:endParaRPr lang="en-FI" sz="1400" dirty="0">
              <a:solidFill>
                <a:schemeClr val="bg1"/>
              </a:solidFill>
            </a:endParaRPr>
          </a:p>
        </p:txBody>
      </p:sp>
      <p:pic>
        <p:nvPicPr>
          <p:cNvPr id="48" name="Picture 47">
            <a:extLst>
              <a:ext uri="{FF2B5EF4-FFF2-40B4-BE49-F238E27FC236}">
                <a16:creationId xmlns:a16="http://schemas.microsoft.com/office/drawing/2014/main" id="{AA11B62F-D903-2648-8FE5-1245CC97DE14}"/>
              </a:ext>
            </a:extLst>
          </p:cNvPr>
          <p:cNvPicPr>
            <a:picLocks noChangeAspect="1"/>
          </p:cNvPicPr>
          <p:nvPr/>
        </p:nvPicPr>
        <p:blipFill>
          <a:blip r:embed="rId3"/>
          <a:stretch>
            <a:fillRect/>
          </a:stretch>
        </p:blipFill>
        <p:spPr>
          <a:xfrm>
            <a:off x="9619281" y="3429000"/>
            <a:ext cx="2274594" cy="772835"/>
          </a:xfrm>
          <a:prstGeom prst="rect">
            <a:avLst/>
          </a:prstGeom>
        </p:spPr>
      </p:pic>
      <p:pic>
        <p:nvPicPr>
          <p:cNvPr id="50" name="Picture 49">
            <a:extLst>
              <a:ext uri="{FF2B5EF4-FFF2-40B4-BE49-F238E27FC236}">
                <a16:creationId xmlns:a16="http://schemas.microsoft.com/office/drawing/2014/main" id="{60F2EE2A-42F4-8B4F-8463-E1C25A3855CC}"/>
              </a:ext>
            </a:extLst>
          </p:cNvPr>
          <p:cNvPicPr>
            <a:picLocks noChangeAspect="1"/>
          </p:cNvPicPr>
          <p:nvPr/>
        </p:nvPicPr>
        <p:blipFill>
          <a:blip r:embed="rId4"/>
          <a:stretch>
            <a:fillRect/>
          </a:stretch>
        </p:blipFill>
        <p:spPr>
          <a:xfrm>
            <a:off x="8218672" y="3290133"/>
            <a:ext cx="1143683" cy="1087551"/>
          </a:xfrm>
          <a:prstGeom prst="rect">
            <a:avLst/>
          </a:prstGeom>
        </p:spPr>
      </p:pic>
      <p:sp>
        <p:nvSpPr>
          <p:cNvPr id="2" name="Tekstiruutu 12">
            <a:extLst>
              <a:ext uri="{FF2B5EF4-FFF2-40B4-BE49-F238E27FC236}">
                <a16:creationId xmlns:a16="http://schemas.microsoft.com/office/drawing/2014/main" id="{D4C1B46D-4212-A183-605B-3DAAAA0269EB}"/>
              </a:ext>
            </a:extLst>
          </p:cNvPr>
          <p:cNvSpPr txBox="1"/>
          <p:nvPr/>
        </p:nvSpPr>
        <p:spPr>
          <a:xfrm>
            <a:off x="5449755" y="2365124"/>
            <a:ext cx="3020925" cy="338554"/>
          </a:xfrm>
          <a:prstGeom prst="rect">
            <a:avLst/>
          </a:prstGeom>
          <a:noFill/>
        </p:spPr>
        <p:txBody>
          <a:bodyPr wrap="square" rtlCol="0">
            <a:spAutoFit/>
          </a:bodyPr>
          <a:lstStyle>
            <a:defPPr>
              <a:defRPr lang="en-FI"/>
            </a:defPPr>
            <a:lvl1pPr>
              <a:defRPr sz="1600" b="1" u="sng">
                <a:solidFill>
                  <a:schemeClr val="bg1"/>
                </a:solidFill>
                <a:latin typeface="Arial Narrow" panose="020B0606020202030204" pitchFamily="34" charset="0"/>
              </a:defRPr>
            </a:lvl1pPr>
          </a:lstStyle>
          <a:p>
            <a:r>
              <a:rPr lang="en-GB" dirty="0"/>
              <a:t>Asst. Prof. </a:t>
            </a:r>
            <a:r>
              <a:rPr lang="en-GB" dirty="0" err="1"/>
              <a:t>Pekka</a:t>
            </a:r>
            <a:r>
              <a:rPr lang="en-GB" dirty="0"/>
              <a:t> </a:t>
            </a:r>
            <a:r>
              <a:rPr lang="en-GB" dirty="0" err="1"/>
              <a:t>Ruusuvuori</a:t>
            </a:r>
            <a:r>
              <a:rPr lang="en-GB" dirty="0"/>
              <a:t>, PhD</a:t>
            </a:r>
          </a:p>
        </p:txBody>
      </p:sp>
      <p:sp>
        <p:nvSpPr>
          <p:cNvPr id="5" name="Tekstiruutu 12">
            <a:extLst>
              <a:ext uri="{FF2B5EF4-FFF2-40B4-BE49-F238E27FC236}">
                <a16:creationId xmlns:a16="http://schemas.microsoft.com/office/drawing/2014/main" id="{DB18FC37-A7BC-7E03-6D54-0E846C232534}"/>
              </a:ext>
            </a:extLst>
          </p:cNvPr>
          <p:cNvSpPr txBox="1"/>
          <p:nvPr/>
        </p:nvSpPr>
        <p:spPr>
          <a:xfrm>
            <a:off x="1570869" y="2199330"/>
            <a:ext cx="2480600" cy="1077218"/>
          </a:xfrm>
          <a:prstGeom prst="rect">
            <a:avLst/>
          </a:prstGeom>
          <a:noFill/>
        </p:spPr>
        <p:txBody>
          <a:bodyPr wrap="square" rtlCol="0">
            <a:spAutoFit/>
          </a:bodyPr>
          <a:lstStyle>
            <a:defPPr>
              <a:defRPr lang="en-FI"/>
            </a:defPPr>
            <a:lvl1pPr>
              <a:defRPr sz="1600" b="1" u="sng">
                <a:solidFill>
                  <a:schemeClr val="bg1"/>
                </a:solidFill>
                <a:latin typeface="Arial Narrow" panose="020B0606020202030204" pitchFamily="34" charset="0"/>
              </a:defRPr>
            </a:lvl1pPr>
          </a:lstStyle>
          <a:p>
            <a:r>
              <a:rPr lang="en-GB" dirty="0" err="1"/>
              <a:t>Pasi</a:t>
            </a:r>
            <a:r>
              <a:rPr lang="en-GB" dirty="0"/>
              <a:t> </a:t>
            </a:r>
            <a:r>
              <a:rPr lang="en-GB" dirty="0" err="1"/>
              <a:t>Kankaanpää</a:t>
            </a:r>
            <a:r>
              <a:rPr lang="en-GB" dirty="0"/>
              <a:t>, PhD</a:t>
            </a:r>
          </a:p>
          <a:p>
            <a:r>
              <a:rPr lang="en-GB" dirty="0" err="1"/>
              <a:t>Junel</a:t>
            </a:r>
            <a:r>
              <a:rPr lang="en-GB" dirty="0"/>
              <a:t> Solis, PhD</a:t>
            </a:r>
          </a:p>
          <a:p>
            <a:r>
              <a:rPr lang="en-GB" dirty="0"/>
              <a:t>Dado </a:t>
            </a:r>
            <a:r>
              <a:rPr lang="en-GB" dirty="0" err="1"/>
              <a:t>Tokic</a:t>
            </a:r>
            <a:r>
              <a:rPr lang="en-GB" dirty="0"/>
              <a:t>, MSc</a:t>
            </a:r>
          </a:p>
          <a:p>
            <a:r>
              <a:rPr lang="en-GB" dirty="0"/>
              <a:t>…</a:t>
            </a:r>
          </a:p>
        </p:txBody>
      </p:sp>
      <p:pic>
        <p:nvPicPr>
          <p:cNvPr id="7" name="Picture 6">
            <a:extLst>
              <a:ext uri="{FF2B5EF4-FFF2-40B4-BE49-F238E27FC236}">
                <a16:creationId xmlns:a16="http://schemas.microsoft.com/office/drawing/2014/main" id="{DA9D76DB-E124-5B77-DF7F-587093DB26F6}"/>
              </a:ext>
            </a:extLst>
          </p:cNvPr>
          <p:cNvPicPr>
            <a:picLocks noChangeAspect="1"/>
          </p:cNvPicPr>
          <p:nvPr/>
        </p:nvPicPr>
        <p:blipFill>
          <a:blip r:embed="rId5"/>
          <a:stretch>
            <a:fillRect/>
          </a:stretch>
        </p:blipFill>
        <p:spPr>
          <a:xfrm>
            <a:off x="8470680" y="347417"/>
            <a:ext cx="1511300" cy="641350"/>
          </a:xfrm>
          <a:prstGeom prst="rect">
            <a:avLst/>
          </a:prstGeom>
        </p:spPr>
      </p:pic>
    </p:spTree>
    <p:extLst>
      <p:ext uri="{BB962C8B-B14F-4D97-AF65-F5344CB8AC3E}">
        <p14:creationId xmlns:p14="http://schemas.microsoft.com/office/powerpoint/2010/main" val="40718384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0D79EEB-5EF6-B540-B328-04BECAECDFBD}"/>
              </a:ext>
            </a:extLst>
          </p:cNvPr>
          <p:cNvSpPr txBox="1"/>
          <p:nvPr/>
        </p:nvSpPr>
        <p:spPr>
          <a:xfrm>
            <a:off x="262890" y="171450"/>
            <a:ext cx="4572000" cy="369332"/>
          </a:xfrm>
          <a:prstGeom prst="rect">
            <a:avLst/>
          </a:prstGeom>
          <a:noFill/>
        </p:spPr>
        <p:txBody>
          <a:bodyPr wrap="square" rtlCol="0">
            <a:spAutoFit/>
          </a:bodyPr>
          <a:lstStyle/>
          <a:p>
            <a:r>
              <a:rPr lang="en-FI" dirty="0">
                <a:solidFill>
                  <a:schemeClr val="bg1"/>
                </a:solidFill>
              </a:rPr>
              <a:t>CITATION</a:t>
            </a:r>
          </a:p>
        </p:txBody>
      </p:sp>
      <p:sp>
        <p:nvSpPr>
          <p:cNvPr id="2" name="TextBox 1">
            <a:extLst>
              <a:ext uri="{FF2B5EF4-FFF2-40B4-BE49-F238E27FC236}">
                <a16:creationId xmlns:a16="http://schemas.microsoft.com/office/drawing/2014/main" id="{95EB79A1-A141-8242-B141-C332EDCE5C4F}"/>
              </a:ext>
            </a:extLst>
          </p:cNvPr>
          <p:cNvSpPr txBox="1"/>
          <p:nvPr/>
        </p:nvSpPr>
        <p:spPr>
          <a:xfrm>
            <a:off x="454973" y="1255815"/>
            <a:ext cx="11277848" cy="1754326"/>
          </a:xfrm>
          <a:prstGeom prst="rect">
            <a:avLst/>
          </a:prstGeom>
          <a:noFill/>
        </p:spPr>
        <p:txBody>
          <a:bodyPr wrap="square" rtlCol="0">
            <a:spAutoFit/>
          </a:bodyPr>
          <a:lstStyle/>
          <a:p>
            <a:r>
              <a:rPr lang="fi-FI" dirty="0" err="1">
                <a:solidFill>
                  <a:schemeClr val="bg1"/>
                </a:solidFill>
              </a:rPr>
              <a:t>When</a:t>
            </a:r>
            <a:r>
              <a:rPr lang="fi-FI" dirty="0">
                <a:solidFill>
                  <a:schemeClr val="bg1"/>
                </a:solidFill>
              </a:rPr>
              <a:t> </a:t>
            </a:r>
            <a:r>
              <a:rPr lang="fi-FI" dirty="0" err="1">
                <a:solidFill>
                  <a:schemeClr val="bg1"/>
                </a:solidFill>
              </a:rPr>
              <a:t>using</a:t>
            </a:r>
            <a:r>
              <a:rPr lang="fi-FI" dirty="0">
                <a:solidFill>
                  <a:schemeClr val="bg1"/>
                </a:solidFill>
              </a:rPr>
              <a:t> </a:t>
            </a:r>
            <a:r>
              <a:rPr lang="fi-FI" dirty="0" err="1">
                <a:solidFill>
                  <a:schemeClr val="bg1"/>
                </a:solidFill>
              </a:rPr>
              <a:t>this</a:t>
            </a:r>
            <a:r>
              <a:rPr lang="fi-FI" dirty="0">
                <a:solidFill>
                  <a:schemeClr val="bg1"/>
                </a:solidFill>
              </a:rPr>
              <a:t> </a:t>
            </a:r>
            <a:r>
              <a:rPr lang="fi-FI" dirty="0" err="1">
                <a:solidFill>
                  <a:schemeClr val="bg1"/>
                </a:solidFill>
              </a:rPr>
              <a:t>tool</a:t>
            </a:r>
            <a:r>
              <a:rPr lang="fi-FI" dirty="0">
                <a:solidFill>
                  <a:schemeClr val="bg1"/>
                </a:solidFill>
              </a:rPr>
              <a:t> for </a:t>
            </a:r>
            <a:r>
              <a:rPr lang="fi-FI" dirty="0" err="1">
                <a:solidFill>
                  <a:schemeClr val="bg1"/>
                </a:solidFill>
              </a:rPr>
              <a:t>publication</a:t>
            </a:r>
            <a:r>
              <a:rPr lang="fi-FI" dirty="0">
                <a:solidFill>
                  <a:schemeClr val="bg1"/>
                </a:solidFill>
              </a:rPr>
              <a:t> </a:t>
            </a:r>
            <a:r>
              <a:rPr lang="fi-FI" dirty="0" err="1">
                <a:solidFill>
                  <a:schemeClr val="bg1"/>
                </a:solidFill>
              </a:rPr>
              <a:t>purposes</a:t>
            </a:r>
            <a:r>
              <a:rPr lang="fi-FI" dirty="0">
                <a:solidFill>
                  <a:schemeClr val="bg1"/>
                </a:solidFill>
              </a:rPr>
              <a:t>, </a:t>
            </a:r>
            <a:r>
              <a:rPr lang="fi-FI" dirty="0" err="1">
                <a:solidFill>
                  <a:schemeClr val="bg1"/>
                </a:solidFill>
              </a:rPr>
              <a:t>please</a:t>
            </a:r>
            <a:r>
              <a:rPr lang="fi-FI" dirty="0">
                <a:solidFill>
                  <a:schemeClr val="bg1"/>
                </a:solidFill>
              </a:rPr>
              <a:t> </a:t>
            </a:r>
            <a:r>
              <a:rPr lang="fi-FI" dirty="0" err="1">
                <a:solidFill>
                  <a:schemeClr val="bg1"/>
                </a:solidFill>
              </a:rPr>
              <a:t>acknowledge</a:t>
            </a:r>
            <a:r>
              <a:rPr lang="fi-FI" dirty="0">
                <a:solidFill>
                  <a:schemeClr val="bg1"/>
                </a:solidFill>
              </a:rPr>
              <a:t> </a:t>
            </a:r>
            <a:r>
              <a:rPr lang="fi-FI" dirty="0" err="1">
                <a:solidFill>
                  <a:schemeClr val="bg1"/>
                </a:solidFill>
              </a:rPr>
              <a:t>the</a:t>
            </a:r>
            <a:r>
              <a:rPr lang="fi-FI" dirty="0">
                <a:solidFill>
                  <a:schemeClr val="bg1"/>
                </a:solidFill>
              </a:rPr>
              <a:t> </a:t>
            </a:r>
            <a:r>
              <a:rPr lang="fi-FI" dirty="0" err="1">
                <a:solidFill>
                  <a:schemeClr val="bg1"/>
                </a:solidFill>
              </a:rPr>
              <a:t>developers</a:t>
            </a:r>
            <a:r>
              <a:rPr lang="fi-FI" dirty="0">
                <a:solidFill>
                  <a:schemeClr val="bg1"/>
                </a:solidFill>
              </a:rPr>
              <a:t> </a:t>
            </a:r>
            <a:r>
              <a:rPr lang="fi-FI" dirty="0" err="1">
                <a:solidFill>
                  <a:schemeClr val="bg1"/>
                </a:solidFill>
              </a:rPr>
              <a:t>by</a:t>
            </a:r>
            <a:r>
              <a:rPr lang="fi-FI" dirty="0">
                <a:solidFill>
                  <a:schemeClr val="bg1"/>
                </a:solidFill>
              </a:rPr>
              <a:t> </a:t>
            </a:r>
            <a:r>
              <a:rPr lang="fi-FI" dirty="0" err="1">
                <a:solidFill>
                  <a:schemeClr val="bg1"/>
                </a:solidFill>
              </a:rPr>
              <a:t>including</a:t>
            </a:r>
            <a:r>
              <a:rPr lang="fi-FI" dirty="0">
                <a:solidFill>
                  <a:schemeClr val="bg1"/>
                </a:solidFill>
              </a:rPr>
              <a:t> </a:t>
            </a:r>
            <a:r>
              <a:rPr lang="fi-FI" dirty="0" err="1">
                <a:solidFill>
                  <a:schemeClr val="bg1"/>
                </a:solidFill>
              </a:rPr>
              <a:t>the</a:t>
            </a:r>
            <a:r>
              <a:rPr lang="fi-FI" dirty="0">
                <a:solidFill>
                  <a:schemeClr val="bg1"/>
                </a:solidFill>
              </a:rPr>
              <a:t> </a:t>
            </a:r>
            <a:r>
              <a:rPr lang="fi-FI" dirty="0" err="1">
                <a:solidFill>
                  <a:schemeClr val="bg1"/>
                </a:solidFill>
              </a:rPr>
              <a:t>following</a:t>
            </a:r>
            <a:r>
              <a:rPr lang="fi-FI" dirty="0">
                <a:solidFill>
                  <a:schemeClr val="bg1"/>
                </a:solidFill>
              </a:rPr>
              <a:t> </a:t>
            </a:r>
            <a:r>
              <a:rPr lang="fi-FI" dirty="0" err="1">
                <a:solidFill>
                  <a:schemeClr val="bg1"/>
                </a:solidFill>
              </a:rPr>
              <a:t>citations</a:t>
            </a:r>
            <a:r>
              <a:rPr lang="fi-FI" dirty="0">
                <a:solidFill>
                  <a:schemeClr val="bg1"/>
                </a:solidFill>
              </a:rPr>
              <a:t>:</a:t>
            </a:r>
          </a:p>
          <a:p>
            <a:endParaRPr lang="fi-FI" dirty="0">
              <a:solidFill>
                <a:schemeClr val="bg1"/>
              </a:solidFill>
            </a:endParaRPr>
          </a:p>
          <a:p>
            <a:pPr marL="342900" indent="-342900">
              <a:buAutoNum type="arabicPeriod"/>
            </a:pPr>
            <a:r>
              <a:rPr lang="fi-FI" dirty="0" err="1">
                <a:solidFill>
                  <a:schemeClr val="bg1"/>
                </a:solidFill>
              </a:rPr>
              <a:t>Meikar</a:t>
            </a:r>
            <a:r>
              <a:rPr lang="fi-FI" dirty="0">
                <a:solidFill>
                  <a:schemeClr val="bg1"/>
                </a:solidFill>
              </a:rPr>
              <a:t> O, </a:t>
            </a:r>
            <a:r>
              <a:rPr lang="fi-FI" dirty="0" err="1">
                <a:solidFill>
                  <a:schemeClr val="bg1"/>
                </a:solidFill>
              </a:rPr>
              <a:t>Majoral</a:t>
            </a:r>
            <a:r>
              <a:rPr lang="fi-FI" dirty="0">
                <a:solidFill>
                  <a:schemeClr val="bg1"/>
                </a:solidFill>
              </a:rPr>
              <a:t> D, Heikkinen O, Valkama E, Leskinen S, </a:t>
            </a:r>
            <a:r>
              <a:rPr lang="fi-FI" dirty="0" err="1">
                <a:solidFill>
                  <a:schemeClr val="bg1"/>
                </a:solidFill>
              </a:rPr>
              <a:t>Rebane</a:t>
            </a:r>
            <a:r>
              <a:rPr lang="fi-FI" dirty="0">
                <a:solidFill>
                  <a:schemeClr val="bg1"/>
                </a:solidFill>
              </a:rPr>
              <a:t> A, Ruusuvuori P, Toppari J, Mäkelä JA and </a:t>
            </a:r>
            <a:r>
              <a:rPr lang="fi-FI" dirty="0" err="1">
                <a:solidFill>
                  <a:schemeClr val="bg1"/>
                </a:solidFill>
              </a:rPr>
              <a:t>Kotaja</a:t>
            </a:r>
            <a:r>
              <a:rPr lang="fi-FI" dirty="0">
                <a:solidFill>
                  <a:schemeClr val="bg1"/>
                </a:solidFill>
              </a:rPr>
              <a:t> N. STAGETOOL, a </a:t>
            </a:r>
            <a:r>
              <a:rPr lang="fi-FI" dirty="0" err="1">
                <a:solidFill>
                  <a:schemeClr val="bg1"/>
                </a:solidFill>
              </a:rPr>
              <a:t>novel</a:t>
            </a:r>
            <a:r>
              <a:rPr lang="fi-FI" dirty="0">
                <a:solidFill>
                  <a:schemeClr val="bg1"/>
                </a:solidFill>
              </a:rPr>
              <a:t> </a:t>
            </a:r>
            <a:r>
              <a:rPr lang="fi-FI" dirty="0" err="1">
                <a:solidFill>
                  <a:schemeClr val="bg1"/>
                </a:solidFill>
              </a:rPr>
              <a:t>automated</a:t>
            </a:r>
            <a:r>
              <a:rPr lang="fi-FI" dirty="0">
                <a:solidFill>
                  <a:schemeClr val="bg1"/>
                </a:solidFill>
              </a:rPr>
              <a:t> </a:t>
            </a:r>
            <a:r>
              <a:rPr lang="fi-FI" dirty="0" err="1">
                <a:solidFill>
                  <a:schemeClr val="bg1"/>
                </a:solidFill>
              </a:rPr>
              <a:t>approach</a:t>
            </a:r>
            <a:r>
              <a:rPr lang="fi-FI" dirty="0">
                <a:solidFill>
                  <a:schemeClr val="bg1"/>
                </a:solidFill>
              </a:rPr>
              <a:t> for </a:t>
            </a:r>
            <a:r>
              <a:rPr lang="fi-FI" dirty="0" err="1">
                <a:solidFill>
                  <a:schemeClr val="bg1"/>
                </a:solidFill>
              </a:rPr>
              <a:t>mouse</a:t>
            </a:r>
            <a:r>
              <a:rPr lang="fi-FI" dirty="0">
                <a:solidFill>
                  <a:schemeClr val="bg1"/>
                </a:solidFill>
              </a:rPr>
              <a:t> </a:t>
            </a:r>
            <a:r>
              <a:rPr lang="fi-FI" dirty="0" err="1">
                <a:solidFill>
                  <a:schemeClr val="bg1"/>
                </a:solidFill>
              </a:rPr>
              <a:t>testis</a:t>
            </a:r>
            <a:r>
              <a:rPr lang="fi-FI" dirty="0">
                <a:solidFill>
                  <a:schemeClr val="bg1"/>
                </a:solidFill>
              </a:rPr>
              <a:t> </a:t>
            </a:r>
            <a:r>
              <a:rPr lang="fi-FI" dirty="0" err="1">
                <a:solidFill>
                  <a:schemeClr val="bg1"/>
                </a:solidFill>
              </a:rPr>
              <a:t>histological</a:t>
            </a:r>
            <a:r>
              <a:rPr lang="fi-FI" dirty="0">
                <a:solidFill>
                  <a:schemeClr val="bg1"/>
                </a:solidFill>
              </a:rPr>
              <a:t> </a:t>
            </a:r>
            <a:r>
              <a:rPr lang="fi-FI" dirty="0" err="1">
                <a:solidFill>
                  <a:schemeClr val="bg1"/>
                </a:solidFill>
              </a:rPr>
              <a:t>analysis</a:t>
            </a:r>
            <a:r>
              <a:rPr lang="fi-FI" dirty="0">
                <a:solidFill>
                  <a:schemeClr val="bg1"/>
                </a:solidFill>
              </a:rPr>
              <a:t>. </a:t>
            </a:r>
            <a:r>
              <a:rPr lang="fi-FI" dirty="0" err="1">
                <a:solidFill>
                  <a:schemeClr val="bg1"/>
                </a:solidFill>
              </a:rPr>
              <a:t>Endocrinology</a:t>
            </a:r>
            <a:r>
              <a:rPr lang="fi-FI" dirty="0">
                <a:solidFill>
                  <a:schemeClr val="bg1"/>
                </a:solidFill>
              </a:rPr>
              <a:t> 2022 164(2):bqac202.  doi:10.1210/</a:t>
            </a:r>
            <a:r>
              <a:rPr lang="fi-FI" dirty="0" err="1">
                <a:solidFill>
                  <a:schemeClr val="bg1"/>
                </a:solidFill>
              </a:rPr>
              <a:t>endocr</a:t>
            </a:r>
            <a:r>
              <a:rPr lang="fi-FI" dirty="0">
                <a:solidFill>
                  <a:schemeClr val="bg1"/>
                </a:solidFill>
              </a:rPr>
              <a:t>/bqac202.</a:t>
            </a:r>
          </a:p>
          <a:p>
            <a:pPr marL="342900" indent="-342900">
              <a:buAutoNum type="arabicPeriod"/>
            </a:pPr>
            <a:r>
              <a:rPr lang="fi-FI" dirty="0" err="1">
                <a:solidFill>
                  <a:schemeClr val="bg1"/>
                </a:solidFill>
              </a:rPr>
              <a:t>Meikar</a:t>
            </a:r>
            <a:r>
              <a:rPr lang="fi-FI" dirty="0">
                <a:solidFill>
                  <a:schemeClr val="bg1"/>
                </a:solidFill>
              </a:rPr>
              <a:t> O et al.. XXXXXXXX. </a:t>
            </a:r>
            <a:r>
              <a:rPr lang="fi-FI" dirty="0" err="1">
                <a:solidFill>
                  <a:schemeClr val="bg1"/>
                </a:solidFill>
              </a:rPr>
              <a:t>Bioinformatics</a:t>
            </a:r>
            <a:r>
              <a:rPr lang="fi-FI" dirty="0">
                <a:solidFill>
                  <a:schemeClr val="bg1"/>
                </a:solidFill>
              </a:rPr>
              <a:t> 2024. XXXXXXXX</a:t>
            </a:r>
          </a:p>
        </p:txBody>
      </p:sp>
    </p:spTree>
    <p:extLst>
      <p:ext uri="{BB962C8B-B14F-4D97-AF65-F5344CB8AC3E}">
        <p14:creationId xmlns:p14="http://schemas.microsoft.com/office/powerpoint/2010/main" val="32880537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E5CA5F-D966-B449-9C8C-AC8D9E3B5DB1}"/>
              </a:ext>
            </a:extLst>
          </p:cNvPr>
          <p:cNvSpPr>
            <a:spLocks noGrp="1"/>
          </p:cNvSpPr>
          <p:nvPr>
            <p:ph type="title"/>
          </p:nvPr>
        </p:nvSpPr>
        <p:spPr>
          <a:xfrm>
            <a:off x="0" y="-431026"/>
            <a:ext cx="10515600" cy="1325563"/>
          </a:xfrm>
        </p:spPr>
        <p:txBody>
          <a:bodyPr>
            <a:normAutofit/>
          </a:bodyPr>
          <a:lstStyle/>
          <a:p>
            <a:r>
              <a:rPr lang="en-FI" sz="2000" dirty="0"/>
              <a:t>DESIGN OF STAGETOOL.UTU.FI</a:t>
            </a:r>
          </a:p>
        </p:txBody>
      </p:sp>
      <p:pic>
        <p:nvPicPr>
          <p:cNvPr id="21" name="Picture 20">
            <a:extLst>
              <a:ext uri="{FF2B5EF4-FFF2-40B4-BE49-F238E27FC236}">
                <a16:creationId xmlns:a16="http://schemas.microsoft.com/office/drawing/2014/main" id="{6A9A95FE-FBAC-4F49-B0E7-E935021566B6}"/>
              </a:ext>
            </a:extLst>
          </p:cNvPr>
          <p:cNvPicPr>
            <a:picLocks noChangeAspect="1"/>
          </p:cNvPicPr>
          <p:nvPr/>
        </p:nvPicPr>
        <p:blipFill>
          <a:blip r:embed="rId2"/>
          <a:stretch>
            <a:fillRect/>
          </a:stretch>
        </p:blipFill>
        <p:spPr>
          <a:xfrm>
            <a:off x="1811617" y="3344637"/>
            <a:ext cx="1699865" cy="961570"/>
          </a:xfrm>
          <a:prstGeom prst="rect">
            <a:avLst/>
          </a:prstGeom>
        </p:spPr>
      </p:pic>
      <p:pic>
        <p:nvPicPr>
          <p:cNvPr id="23" name="Picture 22">
            <a:extLst>
              <a:ext uri="{FF2B5EF4-FFF2-40B4-BE49-F238E27FC236}">
                <a16:creationId xmlns:a16="http://schemas.microsoft.com/office/drawing/2014/main" id="{06483673-CB22-CD46-A789-0AAB32BF4CC3}"/>
              </a:ext>
            </a:extLst>
          </p:cNvPr>
          <p:cNvPicPr>
            <a:picLocks noChangeAspect="1"/>
          </p:cNvPicPr>
          <p:nvPr/>
        </p:nvPicPr>
        <p:blipFill>
          <a:blip r:embed="rId3"/>
          <a:stretch>
            <a:fillRect/>
          </a:stretch>
        </p:blipFill>
        <p:spPr>
          <a:xfrm>
            <a:off x="10495336" y="1969688"/>
            <a:ext cx="1706974" cy="961570"/>
          </a:xfrm>
          <a:prstGeom prst="rect">
            <a:avLst/>
          </a:prstGeom>
        </p:spPr>
      </p:pic>
      <p:pic>
        <p:nvPicPr>
          <p:cNvPr id="25" name="Picture 24">
            <a:extLst>
              <a:ext uri="{FF2B5EF4-FFF2-40B4-BE49-F238E27FC236}">
                <a16:creationId xmlns:a16="http://schemas.microsoft.com/office/drawing/2014/main" id="{2C103856-17AD-7643-BE9B-3C9D2B2D7BD7}"/>
              </a:ext>
            </a:extLst>
          </p:cNvPr>
          <p:cNvPicPr>
            <a:picLocks noChangeAspect="1"/>
          </p:cNvPicPr>
          <p:nvPr/>
        </p:nvPicPr>
        <p:blipFill>
          <a:blip r:embed="rId4"/>
          <a:stretch>
            <a:fillRect/>
          </a:stretch>
        </p:blipFill>
        <p:spPr>
          <a:xfrm>
            <a:off x="8752935" y="1969688"/>
            <a:ext cx="1701697" cy="961570"/>
          </a:xfrm>
          <a:prstGeom prst="rect">
            <a:avLst/>
          </a:prstGeom>
        </p:spPr>
      </p:pic>
      <p:pic>
        <p:nvPicPr>
          <p:cNvPr id="29" name="Picture 28">
            <a:extLst>
              <a:ext uri="{FF2B5EF4-FFF2-40B4-BE49-F238E27FC236}">
                <a16:creationId xmlns:a16="http://schemas.microsoft.com/office/drawing/2014/main" id="{C9740414-4ACA-AE40-9DE1-C0204813AD62}"/>
              </a:ext>
            </a:extLst>
          </p:cNvPr>
          <p:cNvPicPr>
            <a:picLocks noChangeAspect="1"/>
          </p:cNvPicPr>
          <p:nvPr/>
        </p:nvPicPr>
        <p:blipFill>
          <a:blip r:embed="rId5"/>
          <a:stretch>
            <a:fillRect/>
          </a:stretch>
        </p:blipFill>
        <p:spPr>
          <a:xfrm>
            <a:off x="5264014" y="1969688"/>
            <a:ext cx="1702842" cy="961570"/>
          </a:xfrm>
          <a:prstGeom prst="rect">
            <a:avLst/>
          </a:prstGeom>
        </p:spPr>
      </p:pic>
      <p:pic>
        <p:nvPicPr>
          <p:cNvPr id="39" name="Picture 38">
            <a:extLst>
              <a:ext uri="{FF2B5EF4-FFF2-40B4-BE49-F238E27FC236}">
                <a16:creationId xmlns:a16="http://schemas.microsoft.com/office/drawing/2014/main" id="{0CE2DE82-B8B4-9243-9BB6-FDEB7EBF46AF}"/>
              </a:ext>
            </a:extLst>
          </p:cNvPr>
          <p:cNvPicPr>
            <a:picLocks noChangeAspect="1"/>
          </p:cNvPicPr>
          <p:nvPr/>
        </p:nvPicPr>
        <p:blipFill>
          <a:blip r:embed="rId6"/>
          <a:stretch>
            <a:fillRect/>
          </a:stretch>
        </p:blipFill>
        <p:spPr>
          <a:xfrm>
            <a:off x="3687878" y="3335075"/>
            <a:ext cx="1709457" cy="959800"/>
          </a:xfrm>
          <a:prstGeom prst="rect">
            <a:avLst/>
          </a:prstGeom>
        </p:spPr>
      </p:pic>
      <p:pic>
        <p:nvPicPr>
          <p:cNvPr id="41" name="Picture 40">
            <a:extLst>
              <a:ext uri="{FF2B5EF4-FFF2-40B4-BE49-F238E27FC236}">
                <a16:creationId xmlns:a16="http://schemas.microsoft.com/office/drawing/2014/main" id="{B4044761-22B5-E646-AD53-E13CE3F78F7D}"/>
              </a:ext>
            </a:extLst>
          </p:cNvPr>
          <p:cNvPicPr>
            <a:picLocks noChangeAspect="1"/>
          </p:cNvPicPr>
          <p:nvPr/>
        </p:nvPicPr>
        <p:blipFill>
          <a:blip r:embed="rId7"/>
          <a:stretch>
            <a:fillRect/>
          </a:stretch>
        </p:blipFill>
        <p:spPr>
          <a:xfrm>
            <a:off x="3514845" y="1969688"/>
            <a:ext cx="1708464" cy="961570"/>
          </a:xfrm>
          <a:prstGeom prst="rect">
            <a:avLst/>
          </a:prstGeom>
        </p:spPr>
      </p:pic>
      <p:pic>
        <p:nvPicPr>
          <p:cNvPr id="43" name="Picture 42">
            <a:extLst>
              <a:ext uri="{FF2B5EF4-FFF2-40B4-BE49-F238E27FC236}">
                <a16:creationId xmlns:a16="http://schemas.microsoft.com/office/drawing/2014/main" id="{20D01124-FBBA-7742-9DF8-0E6B431CECA9}"/>
              </a:ext>
            </a:extLst>
          </p:cNvPr>
          <p:cNvPicPr>
            <a:picLocks noChangeAspect="1"/>
          </p:cNvPicPr>
          <p:nvPr/>
        </p:nvPicPr>
        <p:blipFill>
          <a:blip r:embed="rId8"/>
          <a:stretch>
            <a:fillRect/>
          </a:stretch>
        </p:blipFill>
        <p:spPr>
          <a:xfrm>
            <a:off x="1764682" y="1969687"/>
            <a:ext cx="1709458" cy="961477"/>
          </a:xfrm>
          <a:prstGeom prst="rect">
            <a:avLst/>
          </a:prstGeom>
        </p:spPr>
      </p:pic>
      <p:pic>
        <p:nvPicPr>
          <p:cNvPr id="45" name="Picture 44">
            <a:extLst>
              <a:ext uri="{FF2B5EF4-FFF2-40B4-BE49-F238E27FC236}">
                <a16:creationId xmlns:a16="http://schemas.microsoft.com/office/drawing/2014/main" id="{EB37335F-E6C7-4F4C-9320-07900005DB91}"/>
              </a:ext>
            </a:extLst>
          </p:cNvPr>
          <p:cNvPicPr>
            <a:picLocks noChangeAspect="1"/>
          </p:cNvPicPr>
          <p:nvPr/>
        </p:nvPicPr>
        <p:blipFill>
          <a:blip r:embed="rId9"/>
          <a:stretch>
            <a:fillRect/>
          </a:stretch>
        </p:blipFill>
        <p:spPr>
          <a:xfrm>
            <a:off x="14518" y="1969688"/>
            <a:ext cx="1709459" cy="959984"/>
          </a:xfrm>
          <a:prstGeom prst="rect">
            <a:avLst/>
          </a:prstGeom>
        </p:spPr>
      </p:pic>
      <p:pic>
        <p:nvPicPr>
          <p:cNvPr id="47" name="Picture 46">
            <a:extLst>
              <a:ext uri="{FF2B5EF4-FFF2-40B4-BE49-F238E27FC236}">
                <a16:creationId xmlns:a16="http://schemas.microsoft.com/office/drawing/2014/main" id="{2110493B-3C6E-584B-9571-EEB72A94698C}"/>
              </a:ext>
            </a:extLst>
          </p:cNvPr>
          <p:cNvPicPr>
            <a:picLocks noChangeAspect="1"/>
          </p:cNvPicPr>
          <p:nvPr/>
        </p:nvPicPr>
        <p:blipFill>
          <a:blip r:embed="rId10"/>
          <a:stretch>
            <a:fillRect/>
          </a:stretch>
        </p:blipFill>
        <p:spPr>
          <a:xfrm>
            <a:off x="5553418" y="450466"/>
            <a:ext cx="1706638" cy="961570"/>
          </a:xfrm>
          <a:prstGeom prst="rect">
            <a:avLst/>
          </a:prstGeom>
        </p:spPr>
      </p:pic>
      <p:pic>
        <p:nvPicPr>
          <p:cNvPr id="49" name="Picture 48">
            <a:extLst>
              <a:ext uri="{FF2B5EF4-FFF2-40B4-BE49-F238E27FC236}">
                <a16:creationId xmlns:a16="http://schemas.microsoft.com/office/drawing/2014/main" id="{82F77D52-1BED-9444-A5AD-7E3CC23691EC}"/>
              </a:ext>
            </a:extLst>
          </p:cNvPr>
          <p:cNvPicPr>
            <a:picLocks noChangeAspect="1"/>
          </p:cNvPicPr>
          <p:nvPr/>
        </p:nvPicPr>
        <p:blipFill>
          <a:blip r:embed="rId11"/>
          <a:stretch>
            <a:fillRect/>
          </a:stretch>
        </p:blipFill>
        <p:spPr>
          <a:xfrm>
            <a:off x="2575051" y="450465"/>
            <a:ext cx="1709458" cy="961477"/>
          </a:xfrm>
          <a:prstGeom prst="rect">
            <a:avLst/>
          </a:prstGeom>
        </p:spPr>
      </p:pic>
      <p:pic>
        <p:nvPicPr>
          <p:cNvPr id="37" name="Picture 36">
            <a:extLst>
              <a:ext uri="{FF2B5EF4-FFF2-40B4-BE49-F238E27FC236}">
                <a16:creationId xmlns:a16="http://schemas.microsoft.com/office/drawing/2014/main" id="{7A0233E4-1A25-AB49-AA70-A06643FF6DF0}"/>
              </a:ext>
            </a:extLst>
          </p:cNvPr>
          <p:cNvPicPr>
            <a:picLocks noChangeAspect="1"/>
          </p:cNvPicPr>
          <p:nvPr/>
        </p:nvPicPr>
        <p:blipFill>
          <a:blip r:embed="rId12"/>
          <a:stretch>
            <a:fillRect/>
          </a:stretch>
        </p:blipFill>
        <p:spPr>
          <a:xfrm>
            <a:off x="3859817" y="3827734"/>
            <a:ext cx="1709458" cy="961477"/>
          </a:xfrm>
          <a:prstGeom prst="rect">
            <a:avLst/>
          </a:prstGeom>
        </p:spPr>
      </p:pic>
      <p:pic>
        <p:nvPicPr>
          <p:cNvPr id="35" name="Picture 34">
            <a:extLst>
              <a:ext uri="{FF2B5EF4-FFF2-40B4-BE49-F238E27FC236}">
                <a16:creationId xmlns:a16="http://schemas.microsoft.com/office/drawing/2014/main" id="{1ECD6948-14B7-9645-AB2E-BE061320077A}"/>
              </a:ext>
            </a:extLst>
          </p:cNvPr>
          <p:cNvPicPr>
            <a:picLocks noChangeAspect="1"/>
          </p:cNvPicPr>
          <p:nvPr/>
        </p:nvPicPr>
        <p:blipFill>
          <a:blip r:embed="rId13"/>
          <a:stretch>
            <a:fillRect/>
          </a:stretch>
        </p:blipFill>
        <p:spPr>
          <a:xfrm>
            <a:off x="4031757" y="4322070"/>
            <a:ext cx="1709458" cy="961291"/>
          </a:xfrm>
          <a:prstGeom prst="rect">
            <a:avLst/>
          </a:prstGeom>
        </p:spPr>
      </p:pic>
      <p:pic>
        <p:nvPicPr>
          <p:cNvPr id="33" name="Picture 32">
            <a:extLst>
              <a:ext uri="{FF2B5EF4-FFF2-40B4-BE49-F238E27FC236}">
                <a16:creationId xmlns:a16="http://schemas.microsoft.com/office/drawing/2014/main" id="{EB409843-28F1-8741-877C-DA74216623B2}"/>
              </a:ext>
            </a:extLst>
          </p:cNvPr>
          <p:cNvPicPr>
            <a:picLocks noChangeAspect="1"/>
          </p:cNvPicPr>
          <p:nvPr/>
        </p:nvPicPr>
        <p:blipFill>
          <a:blip r:embed="rId14"/>
          <a:stretch>
            <a:fillRect/>
          </a:stretch>
        </p:blipFill>
        <p:spPr>
          <a:xfrm>
            <a:off x="4203697" y="4816220"/>
            <a:ext cx="1708464" cy="961570"/>
          </a:xfrm>
          <a:prstGeom prst="rect">
            <a:avLst/>
          </a:prstGeom>
        </p:spPr>
      </p:pic>
      <p:pic>
        <p:nvPicPr>
          <p:cNvPr id="31" name="Picture 30">
            <a:extLst>
              <a:ext uri="{FF2B5EF4-FFF2-40B4-BE49-F238E27FC236}">
                <a16:creationId xmlns:a16="http://schemas.microsoft.com/office/drawing/2014/main" id="{DA2AF426-1759-BD46-B0ED-2C26E3EAA9F0}"/>
              </a:ext>
            </a:extLst>
          </p:cNvPr>
          <p:cNvPicPr>
            <a:picLocks noChangeAspect="1"/>
          </p:cNvPicPr>
          <p:nvPr/>
        </p:nvPicPr>
        <p:blipFill>
          <a:blip r:embed="rId15"/>
          <a:stretch>
            <a:fillRect/>
          </a:stretch>
        </p:blipFill>
        <p:spPr>
          <a:xfrm>
            <a:off x="4374643" y="5310649"/>
            <a:ext cx="1705482" cy="961570"/>
          </a:xfrm>
          <a:prstGeom prst="rect">
            <a:avLst/>
          </a:prstGeom>
        </p:spPr>
      </p:pic>
      <p:pic>
        <p:nvPicPr>
          <p:cNvPr id="19" name="Picture 18">
            <a:extLst>
              <a:ext uri="{FF2B5EF4-FFF2-40B4-BE49-F238E27FC236}">
                <a16:creationId xmlns:a16="http://schemas.microsoft.com/office/drawing/2014/main" id="{E5289D6D-9F06-D04E-ACFB-E41F20D4A388}"/>
              </a:ext>
            </a:extLst>
          </p:cNvPr>
          <p:cNvPicPr>
            <a:picLocks noChangeAspect="1"/>
          </p:cNvPicPr>
          <p:nvPr/>
        </p:nvPicPr>
        <p:blipFill>
          <a:blip r:embed="rId16"/>
          <a:stretch>
            <a:fillRect/>
          </a:stretch>
        </p:blipFill>
        <p:spPr>
          <a:xfrm>
            <a:off x="1847073" y="3618846"/>
            <a:ext cx="1704332" cy="961570"/>
          </a:xfrm>
          <a:prstGeom prst="rect">
            <a:avLst/>
          </a:prstGeom>
        </p:spPr>
      </p:pic>
      <p:pic>
        <p:nvPicPr>
          <p:cNvPr id="17" name="Picture 16">
            <a:extLst>
              <a:ext uri="{FF2B5EF4-FFF2-40B4-BE49-F238E27FC236}">
                <a16:creationId xmlns:a16="http://schemas.microsoft.com/office/drawing/2014/main" id="{BA08FE31-0935-2B42-A0B0-362FBDE49140}"/>
              </a:ext>
            </a:extLst>
          </p:cNvPr>
          <p:cNvPicPr>
            <a:picLocks noChangeAspect="1"/>
          </p:cNvPicPr>
          <p:nvPr/>
        </p:nvPicPr>
        <p:blipFill rotWithShape="1">
          <a:blip r:embed="rId17"/>
          <a:srcRect l="561"/>
          <a:stretch/>
        </p:blipFill>
        <p:spPr>
          <a:xfrm>
            <a:off x="1886996" y="3893055"/>
            <a:ext cx="1699865" cy="960637"/>
          </a:xfrm>
          <a:prstGeom prst="rect">
            <a:avLst/>
          </a:prstGeom>
        </p:spPr>
      </p:pic>
      <p:pic>
        <p:nvPicPr>
          <p:cNvPr id="15" name="Picture 14">
            <a:extLst>
              <a:ext uri="{FF2B5EF4-FFF2-40B4-BE49-F238E27FC236}">
                <a16:creationId xmlns:a16="http://schemas.microsoft.com/office/drawing/2014/main" id="{434F9AF8-843E-A44A-BC48-F8AB5D786E72}"/>
              </a:ext>
            </a:extLst>
          </p:cNvPr>
          <p:cNvPicPr>
            <a:picLocks noChangeAspect="1"/>
          </p:cNvPicPr>
          <p:nvPr/>
        </p:nvPicPr>
        <p:blipFill>
          <a:blip r:embed="rId18"/>
          <a:stretch>
            <a:fillRect/>
          </a:stretch>
        </p:blipFill>
        <p:spPr>
          <a:xfrm>
            <a:off x="1922452" y="4166331"/>
            <a:ext cx="1709292" cy="961570"/>
          </a:xfrm>
          <a:prstGeom prst="rect">
            <a:avLst/>
          </a:prstGeom>
        </p:spPr>
      </p:pic>
      <p:pic>
        <p:nvPicPr>
          <p:cNvPr id="13" name="Picture 12">
            <a:extLst>
              <a:ext uri="{FF2B5EF4-FFF2-40B4-BE49-F238E27FC236}">
                <a16:creationId xmlns:a16="http://schemas.microsoft.com/office/drawing/2014/main" id="{F0F4FAF9-4082-734C-A009-D8F0E11274CF}"/>
              </a:ext>
            </a:extLst>
          </p:cNvPr>
          <p:cNvPicPr>
            <a:picLocks noChangeAspect="1"/>
          </p:cNvPicPr>
          <p:nvPr/>
        </p:nvPicPr>
        <p:blipFill>
          <a:blip r:embed="rId19"/>
          <a:stretch>
            <a:fillRect/>
          </a:stretch>
        </p:blipFill>
        <p:spPr>
          <a:xfrm>
            <a:off x="1967335" y="4440540"/>
            <a:ext cx="1703651" cy="961570"/>
          </a:xfrm>
          <a:prstGeom prst="rect">
            <a:avLst/>
          </a:prstGeom>
        </p:spPr>
      </p:pic>
      <p:pic>
        <p:nvPicPr>
          <p:cNvPr id="11" name="Picture 10">
            <a:extLst>
              <a:ext uri="{FF2B5EF4-FFF2-40B4-BE49-F238E27FC236}">
                <a16:creationId xmlns:a16="http://schemas.microsoft.com/office/drawing/2014/main" id="{366450CE-84F7-2945-B3EF-45E7CB6C704A}"/>
              </a:ext>
            </a:extLst>
          </p:cNvPr>
          <p:cNvPicPr>
            <a:picLocks noChangeAspect="1"/>
          </p:cNvPicPr>
          <p:nvPr/>
        </p:nvPicPr>
        <p:blipFill>
          <a:blip r:embed="rId20"/>
          <a:stretch>
            <a:fillRect/>
          </a:stretch>
        </p:blipFill>
        <p:spPr>
          <a:xfrm>
            <a:off x="2006577" y="4714749"/>
            <a:ext cx="1706638" cy="961570"/>
          </a:xfrm>
          <a:prstGeom prst="rect">
            <a:avLst/>
          </a:prstGeom>
        </p:spPr>
      </p:pic>
      <p:pic>
        <p:nvPicPr>
          <p:cNvPr id="9" name="Picture 8">
            <a:extLst>
              <a:ext uri="{FF2B5EF4-FFF2-40B4-BE49-F238E27FC236}">
                <a16:creationId xmlns:a16="http://schemas.microsoft.com/office/drawing/2014/main" id="{14307AA6-8F9A-034B-9DDE-2BC97202ABFF}"/>
              </a:ext>
            </a:extLst>
          </p:cNvPr>
          <p:cNvPicPr>
            <a:picLocks noChangeAspect="1"/>
          </p:cNvPicPr>
          <p:nvPr/>
        </p:nvPicPr>
        <p:blipFill>
          <a:blip r:embed="rId21"/>
          <a:stretch>
            <a:fillRect/>
          </a:stretch>
        </p:blipFill>
        <p:spPr>
          <a:xfrm>
            <a:off x="2048806" y="4988958"/>
            <a:ext cx="1709458" cy="960637"/>
          </a:xfrm>
          <a:prstGeom prst="rect">
            <a:avLst/>
          </a:prstGeom>
        </p:spPr>
      </p:pic>
      <p:pic>
        <p:nvPicPr>
          <p:cNvPr id="7" name="Picture 6">
            <a:extLst>
              <a:ext uri="{FF2B5EF4-FFF2-40B4-BE49-F238E27FC236}">
                <a16:creationId xmlns:a16="http://schemas.microsoft.com/office/drawing/2014/main" id="{B704839D-14D8-8641-92B6-E8181251D6AE}"/>
              </a:ext>
            </a:extLst>
          </p:cNvPr>
          <p:cNvPicPr>
            <a:picLocks noChangeAspect="1"/>
          </p:cNvPicPr>
          <p:nvPr/>
        </p:nvPicPr>
        <p:blipFill>
          <a:blip r:embed="rId22"/>
          <a:stretch>
            <a:fillRect/>
          </a:stretch>
        </p:blipFill>
        <p:spPr>
          <a:xfrm>
            <a:off x="2093855" y="5262234"/>
            <a:ext cx="1699865" cy="961570"/>
          </a:xfrm>
          <a:prstGeom prst="rect">
            <a:avLst/>
          </a:prstGeom>
        </p:spPr>
      </p:pic>
      <p:pic>
        <p:nvPicPr>
          <p:cNvPr id="5" name="Picture 4">
            <a:extLst>
              <a:ext uri="{FF2B5EF4-FFF2-40B4-BE49-F238E27FC236}">
                <a16:creationId xmlns:a16="http://schemas.microsoft.com/office/drawing/2014/main" id="{1E535F97-FB51-BE4B-9FE1-C7AEEC14B3B4}"/>
              </a:ext>
            </a:extLst>
          </p:cNvPr>
          <p:cNvPicPr>
            <a:picLocks noChangeAspect="1"/>
          </p:cNvPicPr>
          <p:nvPr/>
        </p:nvPicPr>
        <p:blipFill>
          <a:blip r:embed="rId23"/>
          <a:stretch>
            <a:fillRect/>
          </a:stretch>
        </p:blipFill>
        <p:spPr>
          <a:xfrm>
            <a:off x="2129311" y="5536443"/>
            <a:ext cx="1709458" cy="956819"/>
          </a:xfrm>
          <a:prstGeom prst="rect">
            <a:avLst/>
          </a:prstGeom>
        </p:spPr>
      </p:pic>
      <p:cxnSp>
        <p:nvCxnSpPr>
          <p:cNvPr id="55" name="Straight Arrow Connector 54">
            <a:extLst>
              <a:ext uri="{FF2B5EF4-FFF2-40B4-BE49-F238E27FC236}">
                <a16:creationId xmlns:a16="http://schemas.microsoft.com/office/drawing/2014/main" id="{5B1FBCD3-F1EA-5F41-9124-617D3B818FB3}"/>
              </a:ext>
            </a:extLst>
          </p:cNvPr>
          <p:cNvCxnSpPr>
            <a:endCxn id="2" idx="2"/>
          </p:cNvCxnSpPr>
          <p:nvPr/>
        </p:nvCxnSpPr>
        <p:spPr>
          <a:xfrm>
            <a:off x="4424680" y="894537"/>
            <a:ext cx="83312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A530ADF8-8E74-1E43-9815-9CC08E925E0E}"/>
              </a:ext>
            </a:extLst>
          </p:cNvPr>
          <p:cNvCxnSpPr>
            <a:cxnSpLocks/>
          </p:cNvCxnSpPr>
          <p:nvPr/>
        </p:nvCxnSpPr>
        <p:spPr>
          <a:xfrm flipH="1">
            <a:off x="1036320" y="1499057"/>
            <a:ext cx="1574677" cy="40086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28E912A1-B0B9-AB4D-B7F8-BC10AB8BD68D}"/>
              </a:ext>
            </a:extLst>
          </p:cNvPr>
          <p:cNvCxnSpPr>
            <a:cxnSpLocks/>
          </p:cNvCxnSpPr>
          <p:nvPr/>
        </p:nvCxnSpPr>
        <p:spPr>
          <a:xfrm flipH="1">
            <a:off x="2730423" y="1528286"/>
            <a:ext cx="253617" cy="40142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492977E6-7A4A-0F43-B035-87A61B4F76C9}"/>
              </a:ext>
            </a:extLst>
          </p:cNvPr>
          <p:cNvCxnSpPr>
            <a:cxnSpLocks/>
          </p:cNvCxnSpPr>
          <p:nvPr/>
        </p:nvCxnSpPr>
        <p:spPr>
          <a:xfrm>
            <a:off x="3537639" y="1511470"/>
            <a:ext cx="457369" cy="39480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EC9039C6-D1FA-584D-A7F5-7B6312629D82}"/>
              </a:ext>
            </a:extLst>
          </p:cNvPr>
          <p:cNvCxnSpPr>
            <a:cxnSpLocks/>
          </p:cNvCxnSpPr>
          <p:nvPr/>
        </p:nvCxnSpPr>
        <p:spPr>
          <a:xfrm>
            <a:off x="3716092" y="1511470"/>
            <a:ext cx="2080188" cy="39975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36F065C8-5EF0-DD40-8557-95D0FFF3371F}"/>
              </a:ext>
            </a:extLst>
          </p:cNvPr>
          <p:cNvCxnSpPr>
            <a:cxnSpLocks/>
          </p:cNvCxnSpPr>
          <p:nvPr/>
        </p:nvCxnSpPr>
        <p:spPr>
          <a:xfrm>
            <a:off x="4217706" y="1486456"/>
            <a:ext cx="3590254" cy="41982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AE1089FF-ABC5-2542-9EC9-E8A4DAFB8DFA}"/>
              </a:ext>
            </a:extLst>
          </p:cNvPr>
          <p:cNvCxnSpPr>
            <a:cxnSpLocks/>
          </p:cNvCxnSpPr>
          <p:nvPr/>
        </p:nvCxnSpPr>
        <p:spPr>
          <a:xfrm>
            <a:off x="4300873" y="1406225"/>
            <a:ext cx="4929487" cy="49847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E03BD28A-42E2-3746-9D22-FE300A264C0B}"/>
              </a:ext>
            </a:extLst>
          </p:cNvPr>
          <p:cNvCxnSpPr>
            <a:cxnSpLocks/>
          </p:cNvCxnSpPr>
          <p:nvPr/>
        </p:nvCxnSpPr>
        <p:spPr>
          <a:xfrm>
            <a:off x="4308793" y="1365263"/>
            <a:ext cx="7161847" cy="56444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A2840368-3D9F-654C-BAAB-0B2CB10C020E}"/>
              </a:ext>
            </a:extLst>
          </p:cNvPr>
          <p:cNvCxnSpPr>
            <a:cxnSpLocks/>
          </p:cNvCxnSpPr>
          <p:nvPr/>
        </p:nvCxnSpPr>
        <p:spPr>
          <a:xfrm>
            <a:off x="2655880" y="2994721"/>
            <a:ext cx="0" cy="28630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37CDF9D9-49DF-C641-8832-37869DB4CEA5}"/>
              </a:ext>
            </a:extLst>
          </p:cNvPr>
          <p:cNvCxnSpPr>
            <a:cxnSpLocks/>
          </p:cNvCxnSpPr>
          <p:nvPr/>
        </p:nvCxnSpPr>
        <p:spPr>
          <a:xfrm>
            <a:off x="4423720" y="2994720"/>
            <a:ext cx="0" cy="28630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81" name="Picture 80">
            <a:extLst>
              <a:ext uri="{FF2B5EF4-FFF2-40B4-BE49-F238E27FC236}">
                <a16:creationId xmlns:a16="http://schemas.microsoft.com/office/drawing/2014/main" id="{9D5B3636-18F0-4D4A-A367-F7C549EF1C17}"/>
              </a:ext>
            </a:extLst>
          </p:cNvPr>
          <p:cNvPicPr>
            <a:picLocks noChangeAspect="1"/>
          </p:cNvPicPr>
          <p:nvPr/>
        </p:nvPicPr>
        <p:blipFill>
          <a:blip r:embed="rId24"/>
          <a:stretch>
            <a:fillRect/>
          </a:stretch>
        </p:blipFill>
        <p:spPr>
          <a:xfrm>
            <a:off x="7005831" y="1969687"/>
            <a:ext cx="1706400" cy="955247"/>
          </a:xfrm>
          <a:prstGeom prst="rect">
            <a:avLst/>
          </a:prstGeom>
        </p:spPr>
      </p:pic>
    </p:spTree>
    <p:extLst>
      <p:ext uri="{BB962C8B-B14F-4D97-AF65-F5344CB8AC3E}">
        <p14:creationId xmlns:p14="http://schemas.microsoft.com/office/powerpoint/2010/main" val="29013394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0D79EEB-5EF6-B540-B328-04BECAECDFBD}"/>
              </a:ext>
            </a:extLst>
          </p:cNvPr>
          <p:cNvSpPr txBox="1"/>
          <p:nvPr/>
        </p:nvSpPr>
        <p:spPr>
          <a:xfrm>
            <a:off x="262890" y="171450"/>
            <a:ext cx="4572000" cy="369332"/>
          </a:xfrm>
          <a:prstGeom prst="rect">
            <a:avLst/>
          </a:prstGeom>
          <a:noFill/>
        </p:spPr>
        <p:txBody>
          <a:bodyPr wrap="square" rtlCol="0">
            <a:spAutoFit/>
          </a:bodyPr>
          <a:lstStyle/>
          <a:p>
            <a:r>
              <a:rPr lang="en-FI" dirty="0">
                <a:solidFill>
                  <a:schemeClr val="bg1"/>
                </a:solidFill>
              </a:rPr>
              <a:t>OUTPUT</a:t>
            </a:r>
          </a:p>
        </p:txBody>
      </p:sp>
      <p:sp>
        <p:nvSpPr>
          <p:cNvPr id="2" name="TextBox 1">
            <a:extLst>
              <a:ext uri="{FF2B5EF4-FFF2-40B4-BE49-F238E27FC236}">
                <a16:creationId xmlns:a16="http://schemas.microsoft.com/office/drawing/2014/main" id="{5B635D00-1297-BD45-ADA8-17ADC4654BE3}"/>
              </a:ext>
            </a:extLst>
          </p:cNvPr>
          <p:cNvSpPr txBox="1"/>
          <p:nvPr/>
        </p:nvSpPr>
        <p:spPr>
          <a:xfrm>
            <a:off x="262890" y="540782"/>
            <a:ext cx="1668780" cy="461665"/>
          </a:xfrm>
          <a:prstGeom prst="rect">
            <a:avLst/>
          </a:prstGeom>
          <a:noFill/>
        </p:spPr>
        <p:txBody>
          <a:bodyPr wrap="square" rtlCol="0">
            <a:spAutoFit/>
          </a:bodyPr>
          <a:lstStyle/>
          <a:p>
            <a:r>
              <a:rPr lang="en-GB" sz="1200" dirty="0">
                <a:solidFill>
                  <a:schemeClr val="bg1"/>
                </a:solidFill>
              </a:rPr>
              <a:t>O</a:t>
            </a:r>
            <a:r>
              <a:rPr lang="en-FI" sz="1200" dirty="0">
                <a:solidFill>
                  <a:schemeClr val="bg1"/>
                </a:solidFill>
              </a:rPr>
              <a:t>riginal image plus cell and tubule labels</a:t>
            </a:r>
          </a:p>
        </p:txBody>
      </p:sp>
      <p:graphicFrame>
        <p:nvGraphicFramePr>
          <p:cNvPr id="6" name="Table 6">
            <a:extLst>
              <a:ext uri="{FF2B5EF4-FFF2-40B4-BE49-F238E27FC236}">
                <a16:creationId xmlns:a16="http://schemas.microsoft.com/office/drawing/2014/main" id="{1A011FD9-D04F-F049-9A70-697970A64EFB}"/>
              </a:ext>
            </a:extLst>
          </p:cNvPr>
          <p:cNvGraphicFramePr>
            <a:graphicFrameLocks noGrp="1"/>
          </p:cNvGraphicFramePr>
          <p:nvPr>
            <p:extLst>
              <p:ext uri="{D42A27DB-BD31-4B8C-83A1-F6EECF244321}">
                <p14:modId xmlns:p14="http://schemas.microsoft.com/office/powerpoint/2010/main" val="4010295439"/>
              </p:ext>
            </p:extLst>
          </p:nvPr>
        </p:nvGraphicFramePr>
        <p:xfrm>
          <a:off x="8993527" y="247922"/>
          <a:ext cx="1406278" cy="3152661"/>
        </p:xfrm>
        <a:graphic>
          <a:graphicData uri="http://schemas.openxmlformats.org/drawingml/2006/table">
            <a:tbl>
              <a:tblPr firstRow="1" bandRow="1">
                <a:tableStyleId>{073A0DAA-6AF3-43AB-8588-CEC1D06C72B9}</a:tableStyleId>
              </a:tblPr>
              <a:tblGrid>
                <a:gridCol w="703139">
                  <a:extLst>
                    <a:ext uri="{9D8B030D-6E8A-4147-A177-3AD203B41FA5}">
                      <a16:colId xmlns:a16="http://schemas.microsoft.com/office/drawing/2014/main" val="3721114124"/>
                    </a:ext>
                  </a:extLst>
                </a:gridCol>
                <a:gridCol w="703139">
                  <a:extLst>
                    <a:ext uri="{9D8B030D-6E8A-4147-A177-3AD203B41FA5}">
                      <a16:colId xmlns:a16="http://schemas.microsoft.com/office/drawing/2014/main" val="1728090865"/>
                    </a:ext>
                  </a:extLst>
                </a:gridCol>
              </a:tblGrid>
              <a:tr h="341528">
                <a:tc>
                  <a:txBody>
                    <a:bodyPr/>
                    <a:lstStyle/>
                    <a:p>
                      <a:r>
                        <a:rPr lang="en-GB" sz="900" dirty="0"/>
                        <a:t>C</a:t>
                      </a:r>
                      <a:r>
                        <a:rPr lang="en-FI" sz="900" dirty="0"/>
                        <a:t>ell type </a:t>
                      </a:r>
                    </a:p>
                  </a:txBody>
                  <a:tcPr/>
                </a:tc>
                <a:tc>
                  <a:txBody>
                    <a:bodyPr/>
                    <a:lstStyle/>
                    <a:p>
                      <a:r>
                        <a:rPr lang="en-GB" sz="900" dirty="0"/>
                        <a:t>N</a:t>
                      </a:r>
                      <a:r>
                        <a:rPr lang="en-FI" sz="900" dirty="0"/>
                        <a:t>o. of cells</a:t>
                      </a:r>
                    </a:p>
                  </a:txBody>
                  <a:tcPr/>
                </a:tc>
                <a:extLst>
                  <a:ext uri="{0D108BD9-81ED-4DB2-BD59-A6C34878D82A}">
                    <a16:rowId xmlns:a16="http://schemas.microsoft.com/office/drawing/2014/main" val="3645999568"/>
                  </a:ext>
                </a:extLst>
              </a:tr>
              <a:tr h="209479">
                <a:tc>
                  <a:txBody>
                    <a:bodyPr/>
                    <a:lstStyle/>
                    <a:p>
                      <a:r>
                        <a:rPr lang="en-FI" sz="900" dirty="0"/>
                        <a:t>Sert</a:t>
                      </a:r>
                    </a:p>
                  </a:txBody>
                  <a:tcPr/>
                </a:tc>
                <a:tc>
                  <a:txBody>
                    <a:bodyPr/>
                    <a:lstStyle/>
                    <a:p>
                      <a:r>
                        <a:rPr lang="en-FI" sz="900" dirty="0"/>
                        <a:t>1</a:t>
                      </a:r>
                    </a:p>
                  </a:txBody>
                  <a:tcPr/>
                </a:tc>
                <a:extLst>
                  <a:ext uri="{0D108BD9-81ED-4DB2-BD59-A6C34878D82A}">
                    <a16:rowId xmlns:a16="http://schemas.microsoft.com/office/drawing/2014/main" val="2179467811"/>
                  </a:ext>
                </a:extLst>
              </a:tr>
              <a:tr h="209479">
                <a:tc>
                  <a:txBody>
                    <a:bodyPr/>
                    <a:lstStyle/>
                    <a:p>
                      <a:r>
                        <a:rPr lang="en-FI" sz="900" dirty="0"/>
                        <a:t>Spg</a:t>
                      </a:r>
                    </a:p>
                  </a:txBody>
                  <a:tcPr/>
                </a:tc>
                <a:tc>
                  <a:txBody>
                    <a:bodyPr/>
                    <a:lstStyle/>
                    <a:p>
                      <a:r>
                        <a:rPr lang="en-FI" sz="900" dirty="0"/>
                        <a:t>0</a:t>
                      </a:r>
                    </a:p>
                  </a:txBody>
                  <a:tcPr/>
                </a:tc>
                <a:extLst>
                  <a:ext uri="{0D108BD9-81ED-4DB2-BD59-A6C34878D82A}">
                    <a16:rowId xmlns:a16="http://schemas.microsoft.com/office/drawing/2014/main" val="1369372211"/>
                  </a:ext>
                </a:extLst>
              </a:tr>
              <a:tr h="482157">
                <a:tc>
                  <a:txBody>
                    <a:bodyPr/>
                    <a:lstStyle/>
                    <a:p>
                      <a:r>
                        <a:rPr lang="en-FI" sz="900" dirty="0"/>
                        <a:t>Spc-prepach</a:t>
                      </a:r>
                    </a:p>
                  </a:txBody>
                  <a:tcPr/>
                </a:tc>
                <a:tc>
                  <a:txBody>
                    <a:bodyPr/>
                    <a:lstStyle/>
                    <a:p>
                      <a:r>
                        <a:rPr lang="en-FI" sz="900" dirty="0"/>
                        <a:t>9</a:t>
                      </a:r>
                    </a:p>
                  </a:txBody>
                  <a:tcPr/>
                </a:tc>
                <a:extLst>
                  <a:ext uri="{0D108BD9-81ED-4DB2-BD59-A6C34878D82A}">
                    <a16:rowId xmlns:a16="http://schemas.microsoft.com/office/drawing/2014/main" val="450920130"/>
                  </a:ext>
                </a:extLst>
              </a:tr>
              <a:tr h="341528">
                <a:tc>
                  <a:txBody>
                    <a:bodyPr/>
                    <a:lstStyle/>
                    <a:p>
                      <a:r>
                        <a:rPr lang="en-FI" sz="900" dirty="0"/>
                        <a:t>Spc-Pach</a:t>
                      </a:r>
                    </a:p>
                  </a:txBody>
                  <a:tcPr/>
                </a:tc>
                <a:tc>
                  <a:txBody>
                    <a:bodyPr/>
                    <a:lstStyle/>
                    <a:p>
                      <a:r>
                        <a:rPr lang="en-FI" sz="900" dirty="0"/>
                        <a:t>3</a:t>
                      </a:r>
                    </a:p>
                  </a:txBody>
                  <a:tcPr/>
                </a:tc>
                <a:extLst>
                  <a:ext uri="{0D108BD9-81ED-4DB2-BD59-A6C34878D82A}">
                    <a16:rowId xmlns:a16="http://schemas.microsoft.com/office/drawing/2014/main" val="3992283464"/>
                  </a:ext>
                </a:extLst>
              </a:tr>
              <a:tr h="341528">
                <a:tc>
                  <a:txBody>
                    <a:bodyPr/>
                    <a:lstStyle/>
                    <a:p>
                      <a:r>
                        <a:rPr lang="en-FI" sz="900" dirty="0"/>
                        <a:t>Spc-sec</a:t>
                      </a:r>
                    </a:p>
                  </a:txBody>
                  <a:tcPr/>
                </a:tc>
                <a:tc>
                  <a:txBody>
                    <a:bodyPr/>
                    <a:lstStyle/>
                    <a:p>
                      <a:r>
                        <a:rPr lang="en-FI" sz="900" dirty="0"/>
                        <a:t>0</a:t>
                      </a:r>
                    </a:p>
                  </a:txBody>
                  <a:tcPr/>
                </a:tc>
                <a:extLst>
                  <a:ext uri="{0D108BD9-81ED-4DB2-BD59-A6C34878D82A}">
                    <a16:rowId xmlns:a16="http://schemas.microsoft.com/office/drawing/2014/main" val="3541056285"/>
                  </a:ext>
                </a:extLst>
              </a:tr>
              <a:tr h="209479">
                <a:tc>
                  <a:txBody>
                    <a:bodyPr/>
                    <a:lstStyle/>
                    <a:p>
                      <a:r>
                        <a:rPr lang="en-FI" sz="900" dirty="0"/>
                        <a:t>m2m</a:t>
                      </a:r>
                    </a:p>
                  </a:txBody>
                  <a:tcPr/>
                </a:tc>
                <a:tc>
                  <a:txBody>
                    <a:bodyPr/>
                    <a:lstStyle/>
                    <a:p>
                      <a:r>
                        <a:rPr lang="en-FI" sz="900" dirty="0"/>
                        <a:t>0</a:t>
                      </a:r>
                    </a:p>
                  </a:txBody>
                  <a:tcPr/>
                </a:tc>
                <a:extLst>
                  <a:ext uri="{0D108BD9-81ED-4DB2-BD59-A6C34878D82A}">
                    <a16:rowId xmlns:a16="http://schemas.microsoft.com/office/drawing/2014/main" val="2635626536"/>
                  </a:ext>
                </a:extLst>
              </a:tr>
              <a:tr h="209479">
                <a:tc>
                  <a:txBody>
                    <a:bodyPr/>
                    <a:lstStyle/>
                    <a:p>
                      <a:r>
                        <a:rPr lang="en-FI" sz="900" dirty="0"/>
                        <a:t>RS</a:t>
                      </a:r>
                    </a:p>
                  </a:txBody>
                  <a:tcPr/>
                </a:tc>
                <a:tc>
                  <a:txBody>
                    <a:bodyPr/>
                    <a:lstStyle/>
                    <a:p>
                      <a:r>
                        <a:rPr lang="en-FI" sz="900" dirty="0"/>
                        <a:t>0</a:t>
                      </a:r>
                    </a:p>
                  </a:txBody>
                  <a:tcPr/>
                </a:tc>
                <a:extLst>
                  <a:ext uri="{0D108BD9-81ED-4DB2-BD59-A6C34878D82A}">
                    <a16:rowId xmlns:a16="http://schemas.microsoft.com/office/drawing/2014/main" val="3422185631"/>
                  </a:ext>
                </a:extLst>
              </a:tr>
              <a:tr h="341528">
                <a:tc>
                  <a:txBody>
                    <a:bodyPr/>
                    <a:lstStyle/>
                    <a:p>
                      <a:r>
                        <a:rPr lang="en-GB" sz="900" dirty="0"/>
                        <a:t>E</a:t>
                      </a:r>
                      <a:r>
                        <a:rPr lang="en-FI" sz="900" dirty="0"/>
                        <a:t>l-Spt-early</a:t>
                      </a:r>
                    </a:p>
                  </a:txBody>
                  <a:tcPr/>
                </a:tc>
                <a:tc>
                  <a:txBody>
                    <a:bodyPr/>
                    <a:lstStyle/>
                    <a:p>
                      <a:r>
                        <a:rPr lang="en-FI" sz="900" dirty="0"/>
                        <a:t>0</a:t>
                      </a:r>
                    </a:p>
                  </a:txBody>
                  <a:tcPr/>
                </a:tc>
                <a:extLst>
                  <a:ext uri="{0D108BD9-81ED-4DB2-BD59-A6C34878D82A}">
                    <a16:rowId xmlns:a16="http://schemas.microsoft.com/office/drawing/2014/main" val="642281115"/>
                  </a:ext>
                </a:extLst>
              </a:tr>
              <a:tr h="341528">
                <a:tc>
                  <a:txBody>
                    <a:bodyPr/>
                    <a:lstStyle/>
                    <a:p>
                      <a:r>
                        <a:rPr lang="en-FI" sz="900" dirty="0"/>
                        <a:t>El-Spt-late</a:t>
                      </a:r>
                    </a:p>
                  </a:txBody>
                  <a:tcPr/>
                </a:tc>
                <a:tc>
                  <a:txBody>
                    <a:bodyPr/>
                    <a:lstStyle/>
                    <a:p>
                      <a:r>
                        <a:rPr lang="en-FI" sz="900" dirty="0"/>
                        <a:t>0</a:t>
                      </a:r>
                    </a:p>
                  </a:txBody>
                  <a:tcPr/>
                </a:tc>
                <a:extLst>
                  <a:ext uri="{0D108BD9-81ED-4DB2-BD59-A6C34878D82A}">
                    <a16:rowId xmlns:a16="http://schemas.microsoft.com/office/drawing/2014/main" val="3249082208"/>
                  </a:ext>
                </a:extLst>
              </a:tr>
            </a:tbl>
          </a:graphicData>
        </a:graphic>
      </p:graphicFrame>
      <p:pic>
        <p:nvPicPr>
          <p:cNvPr id="8" name="Picture 7">
            <a:extLst>
              <a:ext uri="{FF2B5EF4-FFF2-40B4-BE49-F238E27FC236}">
                <a16:creationId xmlns:a16="http://schemas.microsoft.com/office/drawing/2014/main" id="{0E812113-8DF1-9640-BD00-926C1109CD9D}"/>
              </a:ext>
            </a:extLst>
          </p:cNvPr>
          <p:cNvPicPr>
            <a:picLocks noChangeAspect="1"/>
          </p:cNvPicPr>
          <p:nvPr/>
        </p:nvPicPr>
        <p:blipFill>
          <a:blip r:embed="rId2"/>
          <a:stretch>
            <a:fillRect/>
          </a:stretch>
        </p:blipFill>
        <p:spPr>
          <a:xfrm>
            <a:off x="2343150" y="198755"/>
            <a:ext cx="6446520" cy="6446520"/>
          </a:xfrm>
          <a:prstGeom prst="rect">
            <a:avLst/>
          </a:prstGeom>
        </p:spPr>
      </p:pic>
      <p:sp>
        <p:nvSpPr>
          <p:cNvPr id="9" name="TextBox 8">
            <a:extLst>
              <a:ext uri="{FF2B5EF4-FFF2-40B4-BE49-F238E27FC236}">
                <a16:creationId xmlns:a16="http://schemas.microsoft.com/office/drawing/2014/main" id="{6D213EF3-E0E5-BF40-8957-1FD071251FAE}"/>
              </a:ext>
            </a:extLst>
          </p:cNvPr>
          <p:cNvSpPr txBox="1"/>
          <p:nvPr/>
        </p:nvSpPr>
        <p:spPr>
          <a:xfrm>
            <a:off x="368509" y="2210764"/>
            <a:ext cx="1345991" cy="954107"/>
          </a:xfrm>
          <a:prstGeom prst="rect">
            <a:avLst/>
          </a:prstGeom>
          <a:noFill/>
        </p:spPr>
        <p:txBody>
          <a:bodyPr wrap="square" rtlCol="0">
            <a:spAutoFit/>
          </a:bodyPr>
          <a:lstStyle/>
          <a:p>
            <a:r>
              <a:rPr lang="en-FI" sz="1400" b="1" u="sng" dirty="0">
                <a:solidFill>
                  <a:schemeClr val="bg1"/>
                </a:solidFill>
              </a:rPr>
              <a:t>3 tubules:</a:t>
            </a:r>
          </a:p>
          <a:p>
            <a:r>
              <a:rPr lang="en-FI" sz="1400" dirty="0">
                <a:solidFill>
                  <a:schemeClr val="bg1"/>
                </a:solidFill>
              </a:rPr>
              <a:t>Tubule 1: VI-VIII</a:t>
            </a:r>
          </a:p>
          <a:p>
            <a:r>
              <a:rPr lang="en-FI" sz="1400" dirty="0">
                <a:solidFill>
                  <a:schemeClr val="bg1"/>
                </a:solidFill>
              </a:rPr>
              <a:t>Tubule 2: I-V</a:t>
            </a:r>
          </a:p>
          <a:p>
            <a:r>
              <a:rPr lang="en-FI" sz="1400" dirty="0">
                <a:solidFill>
                  <a:schemeClr val="bg1"/>
                </a:solidFill>
              </a:rPr>
              <a:t>Tubule 3: I-V</a:t>
            </a:r>
          </a:p>
        </p:txBody>
      </p:sp>
      <p:graphicFrame>
        <p:nvGraphicFramePr>
          <p:cNvPr id="10" name="Table 6">
            <a:extLst>
              <a:ext uri="{FF2B5EF4-FFF2-40B4-BE49-F238E27FC236}">
                <a16:creationId xmlns:a16="http://schemas.microsoft.com/office/drawing/2014/main" id="{95C9A647-BC0C-9749-A2F8-58FD3AD28174}"/>
              </a:ext>
            </a:extLst>
          </p:cNvPr>
          <p:cNvGraphicFramePr>
            <a:graphicFrameLocks noGrp="1"/>
          </p:cNvGraphicFramePr>
          <p:nvPr>
            <p:extLst>
              <p:ext uri="{D42A27DB-BD31-4B8C-83A1-F6EECF244321}">
                <p14:modId xmlns:p14="http://schemas.microsoft.com/office/powerpoint/2010/main" val="2200442040"/>
              </p:ext>
            </p:extLst>
          </p:nvPr>
        </p:nvGraphicFramePr>
        <p:xfrm>
          <a:off x="10603662" y="247922"/>
          <a:ext cx="1406278" cy="3152661"/>
        </p:xfrm>
        <a:graphic>
          <a:graphicData uri="http://schemas.openxmlformats.org/drawingml/2006/table">
            <a:tbl>
              <a:tblPr firstRow="1" bandRow="1">
                <a:tableStyleId>{073A0DAA-6AF3-43AB-8588-CEC1D06C72B9}</a:tableStyleId>
              </a:tblPr>
              <a:tblGrid>
                <a:gridCol w="703139">
                  <a:extLst>
                    <a:ext uri="{9D8B030D-6E8A-4147-A177-3AD203B41FA5}">
                      <a16:colId xmlns:a16="http://schemas.microsoft.com/office/drawing/2014/main" val="3721114124"/>
                    </a:ext>
                  </a:extLst>
                </a:gridCol>
                <a:gridCol w="703139">
                  <a:extLst>
                    <a:ext uri="{9D8B030D-6E8A-4147-A177-3AD203B41FA5}">
                      <a16:colId xmlns:a16="http://schemas.microsoft.com/office/drawing/2014/main" val="1728090865"/>
                    </a:ext>
                  </a:extLst>
                </a:gridCol>
              </a:tblGrid>
              <a:tr h="341528">
                <a:tc>
                  <a:txBody>
                    <a:bodyPr/>
                    <a:lstStyle/>
                    <a:p>
                      <a:r>
                        <a:rPr lang="en-GB" sz="900" dirty="0"/>
                        <a:t>C</a:t>
                      </a:r>
                      <a:r>
                        <a:rPr lang="en-FI" sz="900" dirty="0"/>
                        <a:t>ell type </a:t>
                      </a:r>
                    </a:p>
                  </a:txBody>
                  <a:tcPr/>
                </a:tc>
                <a:tc>
                  <a:txBody>
                    <a:bodyPr/>
                    <a:lstStyle/>
                    <a:p>
                      <a:r>
                        <a:rPr lang="en-GB" sz="900" dirty="0"/>
                        <a:t>N</a:t>
                      </a:r>
                      <a:r>
                        <a:rPr lang="en-FI" sz="900" dirty="0"/>
                        <a:t>o. of cells</a:t>
                      </a:r>
                    </a:p>
                  </a:txBody>
                  <a:tcPr/>
                </a:tc>
                <a:extLst>
                  <a:ext uri="{0D108BD9-81ED-4DB2-BD59-A6C34878D82A}">
                    <a16:rowId xmlns:a16="http://schemas.microsoft.com/office/drawing/2014/main" val="3645999568"/>
                  </a:ext>
                </a:extLst>
              </a:tr>
              <a:tr h="209479">
                <a:tc>
                  <a:txBody>
                    <a:bodyPr/>
                    <a:lstStyle/>
                    <a:p>
                      <a:r>
                        <a:rPr lang="en-FI" sz="900" dirty="0"/>
                        <a:t>Sert</a:t>
                      </a:r>
                    </a:p>
                  </a:txBody>
                  <a:tcPr/>
                </a:tc>
                <a:tc>
                  <a:txBody>
                    <a:bodyPr/>
                    <a:lstStyle/>
                    <a:p>
                      <a:r>
                        <a:rPr lang="en-FI" sz="900" dirty="0"/>
                        <a:t>3</a:t>
                      </a:r>
                    </a:p>
                  </a:txBody>
                  <a:tcPr/>
                </a:tc>
                <a:extLst>
                  <a:ext uri="{0D108BD9-81ED-4DB2-BD59-A6C34878D82A}">
                    <a16:rowId xmlns:a16="http://schemas.microsoft.com/office/drawing/2014/main" val="2179467811"/>
                  </a:ext>
                </a:extLst>
              </a:tr>
              <a:tr h="209479">
                <a:tc>
                  <a:txBody>
                    <a:bodyPr/>
                    <a:lstStyle/>
                    <a:p>
                      <a:r>
                        <a:rPr lang="en-FI" sz="900" dirty="0"/>
                        <a:t>Spg</a:t>
                      </a:r>
                    </a:p>
                  </a:txBody>
                  <a:tcPr/>
                </a:tc>
                <a:tc>
                  <a:txBody>
                    <a:bodyPr/>
                    <a:lstStyle/>
                    <a:p>
                      <a:r>
                        <a:rPr lang="en-FI" sz="900" dirty="0"/>
                        <a:t>1</a:t>
                      </a:r>
                    </a:p>
                  </a:txBody>
                  <a:tcPr/>
                </a:tc>
                <a:extLst>
                  <a:ext uri="{0D108BD9-81ED-4DB2-BD59-A6C34878D82A}">
                    <a16:rowId xmlns:a16="http://schemas.microsoft.com/office/drawing/2014/main" val="1369372211"/>
                  </a:ext>
                </a:extLst>
              </a:tr>
              <a:tr h="482157">
                <a:tc>
                  <a:txBody>
                    <a:bodyPr/>
                    <a:lstStyle/>
                    <a:p>
                      <a:r>
                        <a:rPr lang="en-FI" sz="900" dirty="0"/>
                        <a:t>Spc-prepach</a:t>
                      </a:r>
                    </a:p>
                  </a:txBody>
                  <a:tcPr/>
                </a:tc>
                <a:tc>
                  <a:txBody>
                    <a:bodyPr/>
                    <a:lstStyle/>
                    <a:p>
                      <a:r>
                        <a:rPr lang="en-FI" sz="900" dirty="0"/>
                        <a:t>0</a:t>
                      </a:r>
                    </a:p>
                  </a:txBody>
                  <a:tcPr/>
                </a:tc>
                <a:extLst>
                  <a:ext uri="{0D108BD9-81ED-4DB2-BD59-A6C34878D82A}">
                    <a16:rowId xmlns:a16="http://schemas.microsoft.com/office/drawing/2014/main" val="450920130"/>
                  </a:ext>
                </a:extLst>
              </a:tr>
              <a:tr h="341528">
                <a:tc>
                  <a:txBody>
                    <a:bodyPr/>
                    <a:lstStyle/>
                    <a:p>
                      <a:r>
                        <a:rPr lang="en-FI" sz="900" dirty="0"/>
                        <a:t>Spc-Pach</a:t>
                      </a:r>
                    </a:p>
                  </a:txBody>
                  <a:tcPr/>
                </a:tc>
                <a:tc>
                  <a:txBody>
                    <a:bodyPr/>
                    <a:lstStyle/>
                    <a:p>
                      <a:r>
                        <a:rPr lang="en-FI" sz="900" dirty="0"/>
                        <a:t>7</a:t>
                      </a:r>
                    </a:p>
                  </a:txBody>
                  <a:tcPr/>
                </a:tc>
                <a:extLst>
                  <a:ext uri="{0D108BD9-81ED-4DB2-BD59-A6C34878D82A}">
                    <a16:rowId xmlns:a16="http://schemas.microsoft.com/office/drawing/2014/main" val="3992283464"/>
                  </a:ext>
                </a:extLst>
              </a:tr>
              <a:tr h="341528">
                <a:tc>
                  <a:txBody>
                    <a:bodyPr/>
                    <a:lstStyle/>
                    <a:p>
                      <a:r>
                        <a:rPr lang="en-FI" sz="900" dirty="0"/>
                        <a:t>Spc-sec</a:t>
                      </a:r>
                    </a:p>
                  </a:txBody>
                  <a:tcPr/>
                </a:tc>
                <a:tc>
                  <a:txBody>
                    <a:bodyPr/>
                    <a:lstStyle/>
                    <a:p>
                      <a:r>
                        <a:rPr lang="en-FI" sz="900" dirty="0"/>
                        <a:t>0</a:t>
                      </a:r>
                    </a:p>
                  </a:txBody>
                  <a:tcPr/>
                </a:tc>
                <a:extLst>
                  <a:ext uri="{0D108BD9-81ED-4DB2-BD59-A6C34878D82A}">
                    <a16:rowId xmlns:a16="http://schemas.microsoft.com/office/drawing/2014/main" val="3541056285"/>
                  </a:ext>
                </a:extLst>
              </a:tr>
              <a:tr h="209479">
                <a:tc>
                  <a:txBody>
                    <a:bodyPr/>
                    <a:lstStyle/>
                    <a:p>
                      <a:r>
                        <a:rPr lang="en-FI" sz="900" dirty="0"/>
                        <a:t>m2m</a:t>
                      </a:r>
                    </a:p>
                  </a:txBody>
                  <a:tcPr/>
                </a:tc>
                <a:tc>
                  <a:txBody>
                    <a:bodyPr/>
                    <a:lstStyle/>
                    <a:p>
                      <a:r>
                        <a:rPr lang="en-FI" sz="900" dirty="0"/>
                        <a:t>0</a:t>
                      </a:r>
                    </a:p>
                  </a:txBody>
                  <a:tcPr/>
                </a:tc>
                <a:extLst>
                  <a:ext uri="{0D108BD9-81ED-4DB2-BD59-A6C34878D82A}">
                    <a16:rowId xmlns:a16="http://schemas.microsoft.com/office/drawing/2014/main" val="2635626536"/>
                  </a:ext>
                </a:extLst>
              </a:tr>
              <a:tr h="209479">
                <a:tc>
                  <a:txBody>
                    <a:bodyPr/>
                    <a:lstStyle/>
                    <a:p>
                      <a:r>
                        <a:rPr lang="en-FI" sz="900" dirty="0"/>
                        <a:t>RS</a:t>
                      </a:r>
                    </a:p>
                  </a:txBody>
                  <a:tcPr/>
                </a:tc>
                <a:tc>
                  <a:txBody>
                    <a:bodyPr/>
                    <a:lstStyle/>
                    <a:p>
                      <a:r>
                        <a:rPr lang="en-FI" sz="900" dirty="0"/>
                        <a:t>1</a:t>
                      </a:r>
                    </a:p>
                  </a:txBody>
                  <a:tcPr/>
                </a:tc>
                <a:extLst>
                  <a:ext uri="{0D108BD9-81ED-4DB2-BD59-A6C34878D82A}">
                    <a16:rowId xmlns:a16="http://schemas.microsoft.com/office/drawing/2014/main" val="3422185631"/>
                  </a:ext>
                </a:extLst>
              </a:tr>
              <a:tr h="341528">
                <a:tc>
                  <a:txBody>
                    <a:bodyPr/>
                    <a:lstStyle/>
                    <a:p>
                      <a:r>
                        <a:rPr lang="en-GB" sz="900" dirty="0"/>
                        <a:t>E</a:t>
                      </a:r>
                      <a:r>
                        <a:rPr lang="en-FI" sz="900" dirty="0"/>
                        <a:t>l-Spt-early</a:t>
                      </a:r>
                    </a:p>
                  </a:txBody>
                  <a:tcPr/>
                </a:tc>
                <a:tc>
                  <a:txBody>
                    <a:bodyPr/>
                    <a:lstStyle/>
                    <a:p>
                      <a:r>
                        <a:rPr lang="en-FI" sz="900" dirty="0"/>
                        <a:t>0</a:t>
                      </a:r>
                    </a:p>
                  </a:txBody>
                  <a:tcPr/>
                </a:tc>
                <a:extLst>
                  <a:ext uri="{0D108BD9-81ED-4DB2-BD59-A6C34878D82A}">
                    <a16:rowId xmlns:a16="http://schemas.microsoft.com/office/drawing/2014/main" val="642281115"/>
                  </a:ext>
                </a:extLst>
              </a:tr>
              <a:tr h="341528">
                <a:tc>
                  <a:txBody>
                    <a:bodyPr/>
                    <a:lstStyle/>
                    <a:p>
                      <a:r>
                        <a:rPr lang="en-FI" sz="900" dirty="0"/>
                        <a:t>El-Spt-late</a:t>
                      </a:r>
                    </a:p>
                  </a:txBody>
                  <a:tcPr/>
                </a:tc>
                <a:tc>
                  <a:txBody>
                    <a:bodyPr/>
                    <a:lstStyle/>
                    <a:p>
                      <a:r>
                        <a:rPr lang="en-FI" sz="900" dirty="0"/>
                        <a:t>0</a:t>
                      </a:r>
                    </a:p>
                  </a:txBody>
                  <a:tcPr/>
                </a:tc>
                <a:extLst>
                  <a:ext uri="{0D108BD9-81ED-4DB2-BD59-A6C34878D82A}">
                    <a16:rowId xmlns:a16="http://schemas.microsoft.com/office/drawing/2014/main" val="3249082208"/>
                  </a:ext>
                </a:extLst>
              </a:tr>
            </a:tbl>
          </a:graphicData>
        </a:graphic>
      </p:graphicFrame>
      <p:graphicFrame>
        <p:nvGraphicFramePr>
          <p:cNvPr id="11" name="Table 6">
            <a:extLst>
              <a:ext uri="{FF2B5EF4-FFF2-40B4-BE49-F238E27FC236}">
                <a16:creationId xmlns:a16="http://schemas.microsoft.com/office/drawing/2014/main" id="{F7D5D23F-B30F-2345-AFB4-2EBD50D54E40}"/>
              </a:ext>
            </a:extLst>
          </p:cNvPr>
          <p:cNvGraphicFramePr>
            <a:graphicFrameLocks noGrp="1"/>
          </p:cNvGraphicFramePr>
          <p:nvPr>
            <p:extLst>
              <p:ext uri="{D42A27DB-BD31-4B8C-83A1-F6EECF244321}">
                <p14:modId xmlns:p14="http://schemas.microsoft.com/office/powerpoint/2010/main" val="2311267717"/>
              </p:ext>
            </p:extLst>
          </p:nvPr>
        </p:nvGraphicFramePr>
        <p:xfrm>
          <a:off x="8993527" y="3705339"/>
          <a:ext cx="1406278" cy="3152661"/>
        </p:xfrm>
        <a:graphic>
          <a:graphicData uri="http://schemas.openxmlformats.org/drawingml/2006/table">
            <a:tbl>
              <a:tblPr firstRow="1" bandRow="1">
                <a:tableStyleId>{073A0DAA-6AF3-43AB-8588-CEC1D06C72B9}</a:tableStyleId>
              </a:tblPr>
              <a:tblGrid>
                <a:gridCol w="703139">
                  <a:extLst>
                    <a:ext uri="{9D8B030D-6E8A-4147-A177-3AD203B41FA5}">
                      <a16:colId xmlns:a16="http://schemas.microsoft.com/office/drawing/2014/main" val="3721114124"/>
                    </a:ext>
                  </a:extLst>
                </a:gridCol>
                <a:gridCol w="703139">
                  <a:extLst>
                    <a:ext uri="{9D8B030D-6E8A-4147-A177-3AD203B41FA5}">
                      <a16:colId xmlns:a16="http://schemas.microsoft.com/office/drawing/2014/main" val="1728090865"/>
                    </a:ext>
                  </a:extLst>
                </a:gridCol>
              </a:tblGrid>
              <a:tr h="341528">
                <a:tc>
                  <a:txBody>
                    <a:bodyPr/>
                    <a:lstStyle/>
                    <a:p>
                      <a:r>
                        <a:rPr lang="en-GB" sz="900" dirty="0"/>
                        <a:t>C</a:t>
                      </a:r>
                      <a:r>
                        <a:rPr lang="en-FI" sz="900" dirty="0"/>
                        <a:t>ell type </a:t>
                      </a:r>
                    </a:p>
                  </a:txBody>
                  <a:tcPr/>
                </a:tc>
                <a:tc>
                  <a:txBody>
                    <a:bodyPr/>
                    <a:lstStyle/>
                    <a:p>
                      <a:r>
                        <a:rPr lang="en-GB" sz="900" dirty="0"/>
                        <a:t>N</a:t>
                      </a:r>
                      <a:r>
                        <a:rPr lang="en-FI" sz="900" dirty="0"/>
                        <a:t>o. of cells</a:t>
                      </a:r>
                    </a:p>
                  </a:txBody>
                  <a:tcPr/>
                </a:tc>
                <a:extLst>
                  <a:ext uri="{0D108BD9-81ED-4DB2-BD59-A6C34878D82A}">
                    <a16:rowId xmlns:a16="http://schemas.microsoft.com/office/drawing/2014/main" val="3645999568"/>
                  </a:ext>
                </a:extLst>
              </a:tr>
              <a:tr h="209479">
                <a:tc>
                  <a:txBody>
                    <a:bodyPr/>
                    <a:lstStyle/>
                    <a:p>
                      <a:r>
                        <a:rPr lang="en-FI" sz="900" dirty="0"/>
                        <a:t>Sert</a:t>
                      </a:r>
                    </a:p>
                  </a:txBody>
                  <a:tcPr/>
                </a:tc>
                <a:tc>
                  <a:txBody>
                    <a:bodyPr/>
                    <a:lstStyle/>
                    <a:p>
                      <a:r>
                        <a:rPr lang="en-FI" sz="900" dirty="0"/>
                        <a:t>6</a:t>
                      </a:r>
                    </a:p>
                  </a:txBody>
                  <a:tcPr/>
                </a:tc>
                <a:extLst>
                  <a:ext uri="{0D108BD9-81ED-4DB2-BD59-A6C34878D82A}">
                    <a16:rowId xmlns:a16="http://schemas.microsoft.com/office/drawing/2014/main" val="2179467811"/>
                  </a:ext>
                </a:extLst>
              </a:tr>
              <a:tr h="209479">
                <a:tc>
                  <a:txBody>
                    <a:bodyPr/>
                    <a:lstStyle/>
                    <a:p>
                      <a:r>
                        <a:rPr lang="en-FI" sz="900" dirty="0"/>
                        <a:t>Spg</a:t>
                      </a:r>
                    </a:p>
                  </a:txBody>
                  <a:tcPr/>
                </a:tc>
                <a:tc>
                  <a:txBody>
                    <a:bodyPr/>
                    <a:lstStyle/>
                    <a:p>
                      <a:r>
                        <a:rPr lang="en-FI" sz="900" dirty="0"/>
                        <a:t>4</a:t>
                      </a:r>
                    </a:p>
                  </a:txBody>
                  <a:tcPr/>
                </a:tc>
                <a:extLst>
                  <a:ext uri="{0D108BD9-81ED-4DB2-BD59-A6C34878D82A}">
                    <a16:rowId xmlns:a16="http://schemas.microsoft.com/office/drawing/2014/main" val="1369372211"/>
                  </a:ext>
                </a:extLst>
              </a:tr>
              <a:tr h="482157">
                <a:tc>
                  <a:txBody>
                    <a:bodyPr/>
                    <a:lstStyle/>
                    <a:p>
                      <a:r>
                        <a:rPr lang="en-FI" sz="900" dirty="0"/>
                        <a:t>Spc-prepach</a:t>
                      </a:r>
                    </a:p>
                  </a:txBody>
                  <a:tcPr/>
                </a:tc>
                <a:tc>
                  <a:txBody>
                    <a:bodyPr/>
                    <a:lstStyle/>
                    <a:p>
                      <a:r>
                        <a:rPr lang="en-FI" sz="900" dirty="0"/>
                        <a:t>0</a:t>
                      </a:r>
                    </a:p>
                  </a:txBody>
                  <a:tcPr/>
                </a:tc>
                <a:extLst>
                  <a:ext uri="{0D108BD9-81ED-4DB2-BD59-A6C34878D82A}">
                    <a16:rowId xmlns:a16="http://schemas.microsoft.com/office/drawing/2014/main" val="450920130"/>
                  </a:ext>
                </a:extLst>
              </a:tr>
              <a:tr h="341528">
                <a:tc>
                  <a:txBody>
                    <a:bodyPr/>
                    <a:lstStyle/>
                    <a:p>
                      <a:r>
                        <a:rPr lang="en-FI" sz="900" dirty="0"/>
                        <a:t>Spc-Pach</a:t>
                      </a:r>
                    </a:p>
                  </a:txBody>
                  <a:tcPr/>
                </a:tc>
                <a:tc>
                  <a:txBody>
                    <a:bodyPr/>
                    <a:lstStyle/>
                    <a:p>
                      <a:r>
                        <a:rPr lang="en-FI" sz="900" dirty="0"/>
                        <a:t>10</a:t>
                      </a:r>
                    </a:p>
                  </a:txBody>
                  <a:tcPr/>
                </a:tc>
                <a:extLst>
                  <a:ext uri="{0D108BD9-81ED-4DB2-BD59-A6C34878D82A}">
                    <a16:rowId xmlns:a16="http://schemas.microsoft.com/office/drawing/2014/main" val="3992283464"/>
                  </a:ext>
                </a:extLst>
              </a:tr>
              <a:tr h="341528">
                <a:tc>
                  <a:txBody>
                    <a:bodyPr/>
                    <a:lstStyle/>
                    <a:p>
                      <a:r>
                        <a:rPr lang="en-FI" sz="900" dirty="0"/>
                        <a:t>Spc-sec</a:t>
                      </a:r>
                    </a:p>
                  </a:txBody>
                  <a:tcPr/>
                </a:tc>
                <a:tc>
                  <a:txBody>
                    <a:bodyPr/>
                    <a:lstStyle/>
                    <a:p>
                      <a:r>
                        <a:rPr lang="en-FI" sz="900" dirty="0"/>
                        <a:t>0</a:t>
                      </a:r>
                    </a:p>
                  </a:txBody>
                  <a:tcPr/>
                </a:tc>
                <a:extLst>
                  <a:ext uri="{0D108BD9-81ED-4DB2-BD59-A6C34878D82A}">
                    <a16:rowId xmlns:a16="http://schemas.microsoft.com/office/drawing/2014/main" val="3541056285"/>
                  </a:ext>
                </a:extLst>
              </a:tr>
              <a:tr h="209479">
                <a:tc>
                  <a:txBody>
                    <a:bodyPr/>
                    <a:lstStyle/>
                    <a:p>
                      <a:r>
                        <a:rPr lang="en-FI" sz="900" dirty="0"/>
                        <a:t>m2m</a:t>
                      </a:r>
                    </a:p>
                  </a:txBody>
                  <a:tcPr/>
                </a:tc>
                <a:tc>
                  <a:txBody>
                    <a:bodyPr/>
                    <a:lstStyle/>
                    <a:p>
                      <a:r>
                        <a:rPr lang="en-FI" sz="900" dirty="0"/>
                        <a:t>0</a:t>
                      </a:r>
                    </a:p>
                  </a:txBody>
                  <a:tcPr/>
                </a:tc>
                <a:extLst>
                  <a:ext uri="{0D108BD9-81ED-4DB2-BD59-A6C34878D82A}">
                    <a16:rowId xmlns:a16="http://schemas.microsoft.com/office/drawing/2014/main" val="2635626536"/>
                  </a:ext>
                </a:extLst>
              </a:tr>
              <a:tr h="209479">
                <a:tc>
                  <a:txBody>
                    <a:bodyPr/>
                    <a:lstStyle/>
                    <a:p>
                      <a:r>
                        <a:rPr lang="en-FI" sz="900" dirty="0"/>
                        <a:t>RS</a:t>
                      </a:r>
                    </a:p>
                  </a:txBody>
                  <a:tcPr/>
                </a:tc>
                <a:tc>
                  <a:txBody>
                    <a:bodyPr/>
                    <a:lstStyle/>
                    <a:p>
                      <a:r>
                        <a:rPr lang="en-FI" sz="900" dirty="0"/>
                        <a:t>55</a:t>
                      </a:r>
                    </a:p>
                  </a:txBody>
                  <a:tcPr/>
                </a:tc>
                <a:extLst>
                  <a:ext uri="{0D108BD9-81ED-4DB2-BD59-A6C34878D82A}">
                    <a16:rowId xmlns:a16="http://schemas.microsoft.com/office/drawing/2014/main" val="3422185631"/>
                  </a:ext>
                </a:extLst>
              </a:tr>
              <a:tr h="341528">
                <a:tc>
                  <a:txBody>
                    <a:bodyPr/>
                    <a:lstStyle/>
                    <a:p>
                      <a:r>
                        <a:rPr lang="en-GB" sz="900" dirty="0"/>
                        <a:t>E</a:t>
                      </a:r>
                      <a:r>
                        <a:rPr lang="en-FI" sz="900" dirty="0"/>
                        <a:t>l-Spt-early</a:t>
                      </a:r>
                    </a:p>
                  </a:txBody>
                  <a:tcPr/>
                </a:tc>
                <a:tc>
                  <a:txBody>
                    <a:bodyPr/>
                    <a:lstStyle/>
                    <a:p>
                      <a:r>
                        <a:rPr lang="en-FI" sz="900" dirty="0"/>
                        <a:t>0</a:t>
                      </a:r>
                    </a:p>
                  </a:txBody>
                  <a:tcPr/>
                </a:tc>
                <a:extLst>
                  <a:ext uri="{0D108BD9-81ED-4DB2-BD59-A6C34878D82A}">
                    <a16:rowId xmlns:a16="http://schemas.microsoft.com/office/drawing/2014/main" val="642281115"/>
                  </a:ext>
                </a:extLst>
              </a:tr>
              <a:tr h="341528">
                <a:tc>
                  <a:txBody>
                    <a:bodyPr/>
                    <a:lstStyle/>
                    <a:p>
                      <a:r>
                        <a:rPr lang="en-FI" sz="900" dirty="0"/>
                        <a:t>El-Spt-late</a:t>
                      </a:r>
                    </a:p>
                  </a:txBody>
                  <a:tcPr/>
                </a:tc>
                <a:tc>
                  <a:txBody>
                    <a:bodyPr/>
                    <a:lstStyle/>
                    <a:p>
                      <a:r>
                        <a:rPr lang="en-FI" sz="900" dirty="0"/>
                        <a:t>44</a:t>
                      </a:r>
                    </a:p>
                  </a:txBody>
                  <a:tcPr/>
                </a:tc>
                <a:extLst>
                  <a:ext uri="{0D108BD9-81ED-4DB2-BD59-A6C34878D82A}">
                    <a16:rowId xmlns:a16="http://schemas.microsoft.com/office/drawing/2014/main" val="3249082208"/>
                  </a:ext>
                </a:extLst>
              </a:tr>
            </a:tbl>
          </a:graphicData>
        </a:graphic>
      </p:graphicFrame>
      <p:sp>
        <p:nvSpPr>
          <p:cNvPr id="12" name="TextBox 11">
            <a:extLst>
              <a:ext uri="{FF2B5EF4-FFF2-40B4-BE49-F238E27FC236}">
                <a16:creationId xmlns:a16="http://schemas.microsoft.com/office/drawing/2014/main" id="{27D9CFE4-D42A-6341-BFC7-7DFF1F3C5076}"/>
              </a:ext>
            </a:extLst>
          </p:cNvPr>
          <p:cNvSpPr txBox="1"/>
          <p:nvPr/>
        </p:nvSpPr>
        <p:spPr>
          <a:xfrm>
            <a:off x="8879759" y="-13216"/>
            <a:ext cx="1345991" cy="307777"/>
          </a:xfrm>
          <a:prstGeom prst="rect">
            <a:avLst/>
          </a:prstGeom>
          <a:noFill/>
        </p:spPr>
        <p:txBody>
          <a:bodyPr wrap="square" rtlCol="0">
            <a:spAutoFit/>
          </a:bodyPr>
          <a:lstStyle/>
          <a:p>
            <a:r>
              <a:rPr lang="en-FI" sz="1400" dirty="0">
                <a:solidFill>
                  <a:schemeClr val="bg1"/>
                </a:solidFill>
              </a:rPr>
              <a:t>Tubule 1: VI-VIII</a:t>
            </a:r>
          </a:p>
        </p:txBody>
      </p:sp>
      <p:sp>
        <p:nvSpPr>
          <p:cNvPr id="13" name="TextBox 12">
            <a:extLst>
              <a:ext uri="{FF2B5EF4-FFF2-40B4-BE49-F238E27FC236}">
                <a16:creationId xmlns:a16="http://schemas.microsoft.com/office/drawing/2014/main" id="{7CAC51EE-1087-7146-955A-D4FFAD50EF33}"/>
              </a:ext>
            </a:extLst>
          </p:cNvPr>
          <p:cNvSpPr txBox="1"/>
          <p:nvPr/>
        </p:nvSpPr>
        <p:spPr>
          <a:xfrm>
            <a:off x="8879760" y="3429000"/>
            <a:ext cx="1345991" cy="523220"/>
          </a:xfrm>
          <a:prstGeom prst="rect">
            <a:avLst/>
          </a:prstGeom>
          <a:noFill/>
        </p:spPr>
        <p:txBody>
          <a:bodyPr wrap="square" rtlCol="0">
            <a:spAutoFit/>
          </a:bodyPr>
          <a:lstStyle/>
          <a:p>
            <a:r>
              <a:rPr lang="en-FI" sz="1400" dirty="0">
                <a:solidFill>
                  <a:schemeClr val="bg1"/>
                </a:solidFill>
              </a:rPr>
              <a:t>Tubule 3: I-V</a:t>
            </a:r>
          </a:p>
          <a:p>
            <a:endParaRPr lang="en-FI" sz="1400" dirty="0">
              <a:solidFill>
                <a:schemeClr val="bg1"/>
              </a:solidFill>
            </a:endParaRPr>
          </a:p>
        </p:txBody>
      </p:sp>
      <p:sp>
        <p:nvSpPr>
          <p:cNvPr id="14" name="TextBox 13">
            <a:extLst>
              <a:ext uri="{FF2B5EF4-FFF2-40B4-BE49-F238E27FC236}">
                <a16:creationId xmlns:a16="http://schemas.microsoft.com/office/drawing/2014/main" id="{4587129C-678E-2C4E-B11E-12AD3974BB18}"/>
              </a:ext>
            </a:extLst>
          </p:cNvPr>
          <p:cNvSpPr txBox="1"/>
          <p:nvPr/>
        </p:nvSpPr>
        <p:spPr>
          <a:xfrm>
            <a:off x="10513573" y="-13216"/>
            <a:ext cx="1345991" cy="307777"/>
          </a:xfrm>
          <a:prstGeom prst="rect">
            <a:avLst/>
          </a:prstGeom>
          <a:noFill/>
        </p:spPr>
        <p:txBody>
          <a:bodyPr wrap="square" rtlCol="0">
            <a:spAutoFit/>
          </a:bodyPr>
          <a:lstStyle/>
          <a:p>
            <a:r>
              <a:rPr lang="en-FI" sz="1400" dirty="0">
                <a:solidFill>
                  <a:schemeClr val="bg1"/>
                </a:solidFill>
              </a:rPr>
              <a:t>Tubule 2: I-V</a:t>
            </a:r>
          </a:p>
        </p:txBody>
      </p:sp>
      <p:sp>
        <p:nvSpPr>
          <p:cNvPr id="15" name="TextBox 14">
            <a:extLst>
              <a:ext uri="{FF2B5EF4-FFF2-40B4-BE49-F238E27FC236}">
                <a16:creationId xmlns:a16="http://schemas.microsoft.com/office/drawing/2014/main" id="{27BF02E1-BF05-6D45-8BE3-083C61A631F5}"/>
              </a:ext>
            </a:extLst>
          </p:cNvPr>
          <p:cNvSpPr txBox="1"/>
          <p:nvPr/>
        </p:nvSpPr>
        <p:spPr>
          <a:xfrm>
            <a:off x="262890" y="5578997"/>
            <a:ext cx="1808978" cy="369332"/>
          </a:xfrm>
          <a:prstGeom prst="rect">
            <a:avLst/>
          </a:prstGeom>
          <a:solidFill>
            <a:schemeClr val="bg1"/>
          </a:solidFill>
        </p:spPr>
        <p:txBody>
          <a:bodyPr wrap="square" rtlCol="0">
            <a:spAutoFit/>
          </a:bodyPr>
          <a:lstStyle/>
          <a:p>
            <a:r>
              <a:rPr lang="en-GB" dirty="0"/>
              <a:t>D</a:t>
            </a:r>
            <a:r>
              <a:rPr lang="en-FI" dirty="0"/>
              <a:t>ownload image</a:t>
            </a:r>
          </a:p>
        </p:txBody>
      </p:sp>
      <p:sp>
        <p:nvSpPr>
          <p:cNvPr id="16" name="TextBox 15">
            <a:extLst>
              <a:ext uri="{FF2B5EF4-FFF2-40B4-BE49-F238E27FC236}">
                <a16:creationId xmlns:a16="http://schemas.microsoft.com/office/drawing/2014/main" id="{86A97A17-17EF-6349-8932-8CC9486BA23E}"/>
              </a:ext>
            </a:extLst>
          </p:cNvPr>
          <p:cNvSpPr txBox="1"/>
          <p:nvPr/>
        </p:nvSpPr>
        <p:spPr>
          <a:xfrm>
            <a:off x="262890" y="6132552"/>
            <a:ext cx="1808978" cy="307777"/>
          </a:xfrm>
          <a:prstGeom prst="rect">
            <a:avLst/>
          </a:prstGeom>
          <a:solidFill>
            <a:schemeClr val="bg1"/>
          </a:solidFill>
        </p:spPr>
        <p:txBody>
          <a:bodyPr wrap="square" rtlCol="0">
            <a:spAutoFit/>
          </a:bodyPr>
          <a:lstStyle/>
          <a:p>
            <a:r>
              <a:rPr lang="en-GB" sz="1400" dirty="0"/>
              <a:t>D</a:t>
            </a:r>
            <a:r>
              <a:rPr lang="en-FI" sz="1400" dirty="0"/>
              <a:t>ownload data as .csv</a:t>
            </a:r>
          </a:p>
        </p:txBody>
      </p:sp>
      <p:sp>
        <p:nvSpPr>
          <p:cNvPr id="17" name="TextBox 16">
            <a:extLst>
              <a:ext uri="{FF2B5EF4-FFF2-40B4-BE49-F238E27FC236}">
                <a16:creationId xmlns:a16="http://schemas.microsoft.com/office/drawing/2014/main" id="{4F6D7220-F52F-CA40-8D9E-C0C6E7C076EC}"/>
              </a:ext>
            </a:extLst>
          </p:cNvPr>
          <p:cNvSpPr txBox="1"/>
          <p:nvPr/>
        </p:nvSpPr>
        <p:spPr>
          <a:xfrm>
            <a:off x="6944810" y="6101241"/>
            <a:ext cx="1844862" cy="523220"/>
          </a:xfrm>
          <a:prstGeom prst="rect">
            <a:avLst/>
          </a:prstGeom>
          <a:solidFill>
            <a:schemeClr val="bg1">
              <a:alpha val="36051"/>
            </a:schemeClr>
          </a:solidFill>
        </p:spPr>
        <p:txBody>
          <a:bodyPr wrap="square" rtlCol="0">
            <a:spAutoFit/>
          </a:bodyPr>
          <a:lstStyle/>
          <a:p>
            <a:pPr algn="r"/>
            <a:r>
              <a:rPr lang="en-GB" sz="1400" dirty="0" err="1">
                <a:solidFill>
                  <a:schemeClr val="bg1">
                    <a:lumMod val="75000"/>
                  </a:schemeClr>
                </a:solidFill>
              </a:rPr>
              <a:t>Labeled</a:t>
            </a:r>
            <a:r>
              <a:rPr lang="en-GB" sz="1400" dirty="0">
                <a:solidFill>
                  <a:schemeClr val="bg1">
                    <a:lumMod val="75000"/>
                  </a:schemeClr>
                </a:solidFill>
              </a:rPr>
              <a:t> with </a:t>
            </a:r>
            <a:r>
              <a:rPr lang="en-GB" sz="1400" dirty="0" err="1">
                <a:solidFill>
                  <a:schemeClr val="bg1">
                    <a:lumMod val="75000"/>
                  </a:schemeClr>
                </a:solidFill>
              </a:rPr>
              <a:t>Stagetool</a:t>
            </a:r>
            <a:endParaRPr lang="en-GB" sz="1400" dirty="0">
              <a:solidFill>
                <a:schemeClr val="bg1">
                  <a:lumMod val="75000"/>
                </a:schemeClr>
              </a:solidFill>
            </a:endParaRPr>
          </a:p>
          <a:p>
            <a:pPr algn="r"/>
            <a:r>
              <a:rPr lang="en-GB" sz="1400" dirty="0">
                <a:solidFill>
                  <a:schemeClr val="bg1">
                    <a:lumMod val="75000"/>
                  </a:schemeClr>
                </a:solidFill>
              </a:rPr>
              <a:t>S</a:t>
            </a:r>
            <a:r>
              <a:rPr lang="en-FI" sz="1400" dirty="0">
                <a:solidFill>
                  <a:schemeClr val="bg1">
                    <a:lumMod val="75000"/>
                  </a:schemeClr>
                </a:solidFill>
              </a:rPr>
              <a:t>tagetool.utu.fi</a:t>
            </a:r>
          </a:p>
        </p:txBody>
      </p:sp>
    </p:spTree>
    <p:extLst>
      <p:ext uri="{BB962C8B-B14F-4D97-AF65-F5344CB8AC3E}">
        <p14:creationId xmlns:p14="http://schemas.microsoft.com/office/powerpoint/2010/main" val="17311125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0D79EEB-5EF6-B540-B328-04BECAECDFBD}"/>
              </a:ext>
            </a:extLst>
          </p:cNvPr>
          <p:cNvSpPr txBox="1"/>
          <p:nvPr/>
        </p:nvSpPr>
        <p:spPr>
          <a:xfrm>
            <a:off x="262890" y="7296"/>
            <a:ext cx="11624310" cy="6955750"/>
          </a:xfrm>
          <a:prstGeom prst="rect">
            <a:avLst/>
          </a:prstGeom>
          <a:noFill/>
        </p:spPr>
        <p:txBody>
          <a:bodyPr wrap="square" rtlCol="0">
            <a:spAutoFit/>
          </a:bodyPr>
          <a:lstStyle/>
          <a:p>
            <a:r>
              <a:rPr lang="en-FI" u="sng" dirty="0">
                <a:solidFill>
                  <a:schemeClr val="bg1"/>
                </a:solidFill>
              </a:rPr>
              <a:t>WHAT IS  STAGETOOL?</a:t>
            </a:r>
          </a:p>
          <a:p>
            <a:endParaRPr lang="en-FI" dirty="0">
              <a:solidFill>
                <a:schemeClr val="bg1"/>
              </a:solidFill>
            </a:endParaRPr>
          </a:p>
          <a:p>
            <a:r>
              <a:rPr lang="en-FI" sz="1400" dirty="0">
                <a:solidFill>
                  <a:schemeClr val="bg1"/>
                </a:solidFill>
              </a:rPr>
              <a:t>STAGETOOL is the first automated approach for identification of mouse seminiferous epithelial cell types and stages based on fluorescent chromatin labeling.</a:t>
            </a:r>
          </a:p>
          <a:p>
            <a:r>
              <a:rPr lang="en-FI" sz="1400" dirty="0">
                <a:solidFill>
                  <a:schemeClr val="bg1"/>
                </a:solidFill>
              </a:rPr>
              <a:t>STAGETOOL automatically classifies the cell types of the mouse seminiferous epithelium to nine distinct categories and epithelial stages (I-XII) to five distinct categories.</a:t>
            </a:r>
          </a:p>
          <a:p>
            <a:endParaRPr lang="en-FI" sz="1400" dirty="0">
              <a:solidFill>
                <a:schemeClr val="bg1"/>
              </a:solidFill>
            </a:endParaRPr>
          </a:p>
          <a:p>
            <a:r>
              <a:rPr lang="en-FI" sz="1400" dirty="0">
                <a:solidFill>
                  <a:schemeClr val="bg1"/>
                </a:solidFill>
              </a:rPr>
              <a:t>Cell categories recognized by STAGETOOL are:</a:t>
            </a:r>
          </a:p>
          <a:p>
            <a:pPr marL="342900" indent="-342900">
              <a:buFont typeface="+mj-lt"/>
              <a:buAutoNum type="arabicPeriod"/>
            </a:pPr>
            <a:r>
              <a:rPr lang="en-FI" sz="1400" dirty="0">
                <a:solidFill>
                  <a:schemeClr val="bg1"/>
                </a:solidFill>
              </a:rPr>
              <a:t>Sertoli cells (Sert)</a:t>
            </a:r>
          </a:p>
          <a:p>
            <a:pPr marL="342900" indent="-342900">
              <a:buFont typeface="+mj-lt"/>
              <a:buAutoNum type="arabicPeriod"/>
            </a:pPr>
            <a:r>
              <a:rPr lang="en-FI" sz="1400" dirty="0">
                <a:solidFill>
                  <a:schemeClr val="bg1"/>
                </a:solidFill>
              </a:rPr>
              <a:t>Spermatogonia (Spg), including type A, intermediate and type B spermatogonia.</a:t>
            </a:r>
          </a:p>
          <a:p>
            <a:pPr marL="342900" indent="-342900">
              <a:buFont typeface="+mj-lt"/>
              <a:buAutoNum type="arabicPeriod"/>
            </a:pPr>
            <a:r>
              <a:rPr lang="en-FI" sz="1400" dirty="0">
                <a:solidFill>
                  <a:schemeClr val="bg1"/>
                </a:solidFill>
              </a:rPr>
              <a:t>Early primary spermatocytes (Spc-prePach), including preleptotene, leptotene and zygotene spermatocytes</a:t>
            </a:r>
          </a:p>
          <a:p>
            <a:pPr marL="342900" indent="-342900">
              <a:buFont typeface="+mj-lt"/>
              <a:buAutoNum type="arabicPeriod"/>
            </a:pPr>
            <a:r>
              <a:rPr lang="en-FI" sz="1400" dirty="0">
                <a:solidFill>
                  <a:schemeClr val="bg1"/>
                </a:solidFill>
              </a:rPr>
              <a:t>Mid-to-late primary spermatocytes (Spc-Pach), including pachytene and diplotene spermatocytes</a:t>
            </a:r>
          </a:p>
          <a:p>
            <a:pPr marL="342900" indent="-342900">
              <a:buFont typeface="+mj-lt"/>
              <a:buAutoNum type="arabicPeriod"/>
            </a:pPr>
            <a:r>
              <a:rPr lang="en-FI" sz="1400" dirty="0">
                <a:solidFill>
                  <a:schemeClr val="bg1"/>
                </a:solidFill>
              </a:rPr>
              <a:t>Meiotic divisions (m2m)</a:t>
            </a:r>
          </a:p>
          <a:p>
            <a:pPr marL="342900" indent="-342900">
              <a:buFont typeface="+mj-lt"/>
              <a:buAutoNum type="arabicPeriod"/>
            </a:pPr>
            <a:r>
              <a:rPr lang="en-FI" sz="1400" dirty="0">
                <a:solidFill>
                  <a:schemeClr val="bg1"/>
                </a:solidFill>
              </a:rPr>
              <a:t>Secondary spermatocytes (Spc-sec)</a:t>
            </a:r>
          </a:p>
          <a:p>
            <a:pPr marL="342900" indent="-342900">
              <a:buFont typeface="+mj-lt"/>
              <a:buAutoNum type="arabicPeriod"/>
            </a:pPr>
            <a:r>
              <a:rPr lang="en-FI" sz="1400" dirty="0">
                <a:solidFill>
                  <a:schemeClr val="bg1"/>
                </a:solidFill>
              </a:rPr>
              <a:t>Round spermatids (RS)</a:t>
            </a:r>
          </a:p>
          <a:p>
            <a:pPr marL="342900" indent="-342900">
              <a:buFont typeface="+mj-lt"/>
              <a:buAutoNum type="arabicPeriod"/>
            </a:pPr>
            <a:r>
              <a:rPr lang="en-FI" sz="1400" dirty="0">
                <a:solidFill>
                  <a:schemeClr val="bg1"/>
                </a:solidFill>
              </a:rPr>
              <a:t>Early elongating spermatids (elSpt-early)</a:t>
            </a:r>
          </a:p>
          <a:p>
            <a:pPr marL="342900" indent="-342900">
              <a:buFont typeface="+mj-lt"/>
              <a:buAutoNum type="arabicPeriod"/>
            </a:pPr>
            <a:r>
              <a:rPr lang="en-FI" sz="1400" dirty="0">
                <a:solidFill>
                  <a:schemeClr val="bg1"/>
                </a:solidFill>
              </a:rPr>
              <a:t>Late elongating spermatids (elSpt-late)</a:t>
            </a:r>
          </a:p>
          <a:p>
            <a:pPr marL="342900" indent="-342900">
              <a:buFont typeface="+mj-lt"/>
              <a:buAutoNum type="arabicPeriod"/>
            </a:pPr>
            <a:endParaRPr lang="en-FI" sz="1400" dirty="0">
              <a:solidFill>
                <a:schemeClr val="bg1"/>
              </a:solidFill>
            </a:endParaRPr>
          </a:p>
          <a:p>
            <a:r>
              <a:rPr lang="en-FI" sz="1400" dirty="0">
                <a:solidFill>
                  <a:schemeClr val="bg1"/>
                </a:solidFill>
              </a:rPr>
              <a:t>Mouse seminiferous epithelial cycle can be divided into 12 (I-XII) stages (for more infromation see </a:t>
            </a:r>
            <a:r>
              <a:rPr lang="en-FI" sz="1400" i="1" u="sng" dirty="0">
                <a:solidFill>
                  <a:schemeClr val="accent1"/>
                </a:solidFill>
              </a:rPr>
              <a:t>Meistrich and Hess, 2013 </a:t>
            </a:r>
            <a:r>
              <a:rPr lang="en-FI" sz="1400" dirty="0">
                <a:solidFill>
                  <a:schemeClr val="bg1"/>
                </a:solidFill>
              </a:rPr>
              <a:t>and </a:t>
            </a:r>
            <a:r>
              <a:rPr lang="en-FI" sz="1400" i="1" u="sng" dirty="0">
                <a:solidFill>
                  <a:schemeClr val="accent1"/>
                </a:solidFill>
              </a:rPr>
              <a:t>Mäkelä et al. 2020</a:t>
            </a:r>
            <a:r>
              <a:rPr lang="en-FI" sz="1400" dirty="0">
                <a:solidFill>
                  <a:schemeClr val="bg1"/>
                </a:solidFill>
              </a:rPr>
              <a:t>. STAGETOOL is able to classify a DAPI-stained seminiferous tubule  into five categories: </a:t>
            </a:r>
            <a:r>
              <a:rPr lang="en-FI" sz="1400" b="1" dirty="0">
                <a:solidFill>
                  <a:schemeClr val="bg1"/>
                </a:solidFill>
              </a:rPr>
              <a:t>I-V, VI-VIII, IX, X-XI </a:t>
            </a:r>
            <a:r>
              <a:rPr lang="en-FI" sz="1400" dirty="0">
                <a:solidFill>
                  <a:schemeClr val="bg1"/>
                </a:solidFill>
              </a:rPr>
              <a:t>and</a:t>
            </a:r>
            <a:r>
              <a:rPr lang="en-FI" sz="1400" b="1" dirty="0">
                <a:solidFill>
                  <a:schemeClr val="bg1"/>
                </a:solidFill>
              </a:rPr>
              <a:t> XII</a:t>
            </a:r>
            <a:r>
              <a:rPr lang="en-FI" sz="1400" dirty="0">
                <a:solidFill>
                  <a:schemeClr val="bg1"/>
                </a:solidFill>
              </a:rPr>
              <a:t>.</a:t>
            </a:r>
          </a:p>
          <a:p>
            <a:r>
              <a:rPr lang="en-FI" sz="1400" dirty="0">
                <a:solidFill>
                  <a:schemeClr val="bg1"/>
                </a:solidFill>
              </a:rPr>
              <a:t>Development of the cell and tubule models which together comprise STAGETOOL has been described in </a:t>
            </a:r>
            <a:r>
              <a:rPr lang="en-FI" sz="1400" i="1" u="sng" dirty="0">
                <a:solidFill>
                  <a:schemeClr val="accent1"/>
                </a:solidFill>
              </a:rPr>
              <a:t>Meikar&amp; Majoral et al. 2022</a:t>
            </a:r>
            <a:r>
              <a:rPr lang="en-FI" sz="1400" dirty="0">
                <a:solidFill>
                  <a:schemeClr val="bg1"/>
                </a:solidFill>
              </a:rPr>
              <a:t>.</a:t>
            </a:r>
          </a:p>
          <a:p>
            <a:endParaRPr lang="en-FI" sz="1400" dirty="0">
              <a:solidFill>
                <a:schemeClr val="bg1"/>
              </a:solidFill>
            </a:endParaRPr>
          </a:p>
          <a:p>
            <a:r>
              <a:rPr lang="en-FI" sz="1400" dirty="0">
                <a:solidFill>
                  <a:schemeClr val="bg1"/>
                </a:solidFill>
              </a:rPr>
              <a:t>APPLICATIONS: Spermatogenesis research, testicular phenotyping, toxicology, study of impaired spermatogenesis, spermatogenic arrest, expression analysis… </a:t>
            </a:r>
          </a:p>
          <a:p>
            <a:endParaRPr lang="en-FI" dirty="0">
              <a:solidFill>
                <a:schemeClr val="bg1"/>
              </a:solidFill>
            </a:endParaRPr>
          </a:p>
          <a:p>
            <a:r>
              <a:rPr lang="en-FI" sz="1400" dirty="0">
                <a:solidFill>
                  <a:schemeClr val="bg1"/>
                </a:solidFill>
              </a:rPr>
              <a:t>LIMITATIONS: STAGETOOL has been trained and validated on data derived from the mouse testis and therefore performs optimally only on images of mouse seminiferous tubule cross-sections. Given  the conservation of cytological features in distinct germ cell types across species, the cell model may provide useful data also on images from other mammalian species (such as rat and human), but stage identification cannot be used in that context. STAGETOOL performs well even on cross-sections from with a spermtogenic defect (such as haploid block or impaired morphogenesis of spermatid head). However, if spermtogenesis is severely affected, the data produced by STAGETOOL should be interpreted with caution.</a:t>
            </a:r>
          </a:p>
          <a:p>
            <a:r>
              <a:rPr lang="en-FI" sz="1400" dirty="0">
                <a:solidFill>
                  <a:schemeClr val="bg1"/>
                </a:solidFill>
              </a:rPr>
              <a:t>For optimal performance, make sure your image is of correct size (1024x1024 pixels), not overexposed  (the number of saturated pixels should be kept &lt;x%) and representing &gt;xx% of any single tubule cross-section. It is critically importnt to use ⨯400 magnification (10⨯ ocular plus 40⨯ objective). Also, use of transverse sections and avoid longitudinal sections because they might host more than one stage. </a:t>
            </a:r>
          </a:p>
        </p:txBody>
      </p:sp>
      <p:pic>
        <p:nvPicPr>
          <p:cNvPr id="3" name="Picture 2">
            <a:extLst>
              <a:ext uri="{FF2B5EF4-FFF2-40B4-BE49-F238E27FC236}">
                <a16:creationId xmlns:a16="http://schemas.microsoft.com/office/drawing/2014/main" id="{3D908E20-260C-894C-A004-BDA457B14EB9}"/>
              </a:ext>
            </a:extLst>
          </p:cNvPr>
          <p:cNvPicPr>
            <a:picLocks noChangeAspect="1"/>
          </p:cNvPicPr>
          <p:nvPr/>
        </p:nvPicPr>
        <p:blipFill>
          <a:blip r:embed="rId2"/>
          <a:stretch>
            <a:fillRect/>
          </a:stretch>
        </p:blipFill>
        <p:spPr>
          <a:xfrm>
            <a:off x="6675120" y="1404201"/>
            <a:ext cx="5358384" cy="2260061"/>
          </a:xfrm>
          <a:prstGeom prst="rect">
            <a:avLst/>
          </a:prstGeom>
        </p:spPr>
      </p:pic>
    </p:spTree>
    <p:extLst>
      <p:ext uri="{BB962C8B-B14F-4D97-AF65-F5344CB8AC3E}">
        <p14:creationId xmlns:p14="http://schemas.microsoft.com/office/powerpoint/2010/main" val="10801413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1" name="Picture 30">
            <a:extLst>
              <a:ext uri="{FF2B5EF4-FFF2-40B4-BE49-F238E27FC236}">
                <a16:creationId xmlns:a16="http://schemas.microsoft.com/office/drawing/2014/main" id="{694C4ACD-EFDD-EB46-B267-3BAEFE064E60}"/>
              </a:ext>
            </a:extLst>
          </p:cNvPr>
          <p:cNvPicPr>
            <a:picLocks noChangeAspect="1"/>
          </p:cNvPicPr>
          <p:nvPr/>
        </p:nvPicPr>
        <p:blipFill>
          <a:blip r:embed="rId2"/>
          <a:stretch>
            <a:fillRect/>
          </a:stretch>
        </p:blipFill>
        <p:spPr>
          <a:xfrm rot="14277533">
            <a:off x="249767" y="968117"/>
            <a:ext cx="621155" cy="656315"/>
          </a:xfrm>
          <a:prstGeom prst="rect">
            <a:avLst/>
          </a:prstGeom>
        </p:spPr>
      </p:pic>
      <p:sp>
        <p:nvSpPr>
          <p:cNvPr id="4" name="TextBox 3">
            <a:extLst>
              <a:ext uri="{FF2B5EF4-FFF2-40B4-BE49-F238E27FC236}">
                <a16:creationId xmlns:a16="http://schemas.microsoft.com/office/drawing/2014/main" id="{80D79EEB-5EF6-B540-B328-04BECAECDFBD}"/>
              </a:ext>
            </a:extLst>
          </p:cNvPr>
          <p:cNvSpPr txBox="1"/>
          <p:nvPr/>
        </p:nvSpPr>
        <p:spPr>
          <a:xfrm>
            <a:off x="262890" y="171450"/>
            <a:ext cx="11773166" cy="861774"/>
          </a:xfrm>
          <a:prstGeom prst="rect">
            <a:avLst/>
          </a:prstGeom>
          <a:noFill/>
        </p:spPr>
        <p:txBody>
          <a:bodyPr wrap="square" rtlCol="0">
            <a:spAutoFit/>
          </a:bodyPr>
          <a:lstStyle/>
          <a:p>
            <a:r>
              <a:rPr lang="en-FI" dirty="0">
                <a:solidFill>
                  <a:schemeClr val="bg1"/>
                </a:solidFill>
              </a:rPr>
              <a:t>CELL  MODEL</a:t>
            </a:r>
          </a:p>
          <a:p>
            <a:endParaRPr lang="en-FI" dirty="0">
              <a:solidFill>
                <a:schemeClr val="bg1"/>
              </a:solidFill>
            </a:endParaRPr>
          </a:p>
          <a:p>
            <a:r>
              <a:rPr lang="en-FI" sz="1400" dirty="0">
                <a:solidFill>
                  <a:srgbClr val="00B0F0"/>
                </a:solidFill>
              </a:rPr>
              <a:t>Sertoli	Spg	Spc-prePach		Spc-Pach		m2m	Spc-sec	RS	el-Spt-early		el-Spt-late	</a:t>
            </a:r>
          </a:p>
        </p:txBody>
      </p:sp>
      <p:sp>
        <p:nvSpPr>
          <p:cNvPr id="2" name="TextBox 1">
            <a:extLst>
              <a:ext uri="{FF2B5EF4-FFF2-40B4-BE49-F238E27FC236}">
                <a16:creationId xmlns:a16="http://schemas.microsoft.com/office/drawing/2014/main" id="{95EB79A1-A141-8242-B141-C332EDCE5C4F}"/>
              </a:ext>
            </a:extLst>
          </p:cNvPr>
          <p:cNvSpPr txBox="1"/>
          <p:nvPr/>
        </p:nvSpPr>
        <p:spPr>
          <a:xfrm>
            <a:off x="6851355" y="6242625"/>
            <a:ext cx="4291566" cy="830997"/>
          </a:xfrm>
          <a:prstGeom prst="rect">
            <a:avLst/>
          </a:prstGeom>
          <a:noFill/>
        </p:spPr>
        <p:txBody>
          <a:bodyPr wrap="square" rtlCol="0">
            <a:spAutoFit/>
          </a:bodyPr>
          <a:lstStyle/>
          <a:p>
            <a:r>
              <a:rPr lang="en-GB" sz="1600" dirty="0">
                <a:solidFill>
                  <a:schemeClr val="bg1"/>
                </a:solidFill>
              </a:rPr>
              <a:t>TABLE: C</a:t>
            </a:r>
            <a:r>
              <a:rPr lang="en-FI" sz="1600" dirty="0">
                <a:solidFill>
                  <a:schemeClr val="bg1"/>
                </a:solidFill>
              </a:rPr>
              <a:t>haracteristic distribution of cell labels in distinct stages</a:t>
            </a:r>
          </a:p>
          <a:p>
            <a:endParaRPr lang="en-FI" sz="1600" dirty="0">
              <a:solidFill>
                <a:schemeClr val="bg1"/>
              </a:solidFill>
            </a:endParaRPr>
          </a:p>
        </p:txBody>
      </p:sp>
      <p:grpSp>
        <p:nvGrpSpPr>
          <p:cNvPr id="7" name="Group 6">
            <a:extLst>
              <a:ext uri="{FF2B5EF4-FFF2-40B4-BE49-F238E27FC236}">
                <a16:creationId xmlns:a16="http://schemas.microsoft.com/office/drawing/2014/main" id="{F1DA7AEA-1529-7B45-B2CE-B39B65167CAD}"/>
              </a:ext>
            </a:extLst>
          </p:cNvPr>
          <p:cNvGrpSpPr/>
          <p:nvPr/>
        </p:nvGrpSpPr>
        <p:grpSpPr>
          <a:xfrm>
            <a:off x="6946029" y="1930726"/>
            <a:ext cx="4401258" cy="4339470"/>
            <a:chOff x="3832438" y="2160112"/>
            <a:chExt cx="4527122" cy="4697888"/>
          </a:xfrm>
        </p:grpSpPr>
        <p:pic>
          <p:nvPicPr>
            <p:cNvPr id="5" name="Picture 4">
              <a:extLst>
                <a:ext uri="{FF2B5EF4-FFF2-40B4-BE49-F238E27FC236}">
                  <a16:creationId xmlns:a16="http://schemas.microsoft.com/office/drawing/2014/main" id="{7AC1FFAB-1296-D845-93F4-BF9DBC4CDDD9}"/>
                </a:ext>
              </a:extLst>
            </p:cNvPr>
            <p:cNvPicPr>
              <a:picLocks noChangeAspect="1"/>
            </p:cNvPicPr>
            <p:nvPr/>
          </p:nvPicPr>
          <p:blipFill rotWithShape="1">
            <a:blip r:embed="rId3"/>
            <a:srcRect t="36883"/>
            <a:stretch/>
          </p:blipFill>
          <p:spPr>
            <a:xfrm>
              <a:off x="3832439" y="2529444"/>
              <a:ext cx="4527121" cy="4328556"/>
            </a:xfrm>
            <a:prstGeom prst="rect">
              <a:avLst/>
            </a:prstGeom>
          </p:spPr>
        </p:pic>
        <p:pic>
          <p:nvPicPr>
            <p:cNvPr id="6" name="Picture 5">
              <a:extLst>
                <a:ext uri="{FF2B5EF4-FFF2-40B4-BE49-F238E27FC236}">
                  <a16:creationId xmlns:a16="http://schemas.microsoft.com/office/drawing/2014/main" id="{8F0A638D-1225-7E43-8DF4-AA30152472FB}"/>
                </a:ext>
              </a:extLst>
            </p:cNvPr>
            <p:cNvPicPr>
              <a:picLocks noChangeAspect="1"/>
            </p:cNvPicPr>
            <p:nvPr/>
          </p:nvPicPr>
          <p:blipFill rotWithShape="1">
            <a:blip r:embed="rId3"/>
            <a:srcRect b="94615"/>
            <a:stretch/>
          </p:blipFill>
          <p:spPr>
            <a:xfrm>
              <a:off x="3832438" y="2160112"/>
              <a:ext cx="4527121" cy="369332"/>
            </a:xfrm>
            <a:prstGeom prst="rect">
              <a:avLst/>
            </a:prstGeom>
          </p:spPr>
        </p:pic>
      </p:grpSp>
      <p:sp>
        <p:nvSpPr>
          <p:cNvPr id="11" name="TextBox 10">
            <a:extLst>
              <a:ext uri="{FF2B5EF4-FFF2-40B4-BE49-F238E27FC236}">
                <a16:creationId xmlns:a16="http://schemas.microsoft.com/office/drawing/2014/main" id="{19B391CA-0642-BF47-AB23-25F8983D7D3F}"/>
              </a:ext>
            </a:extLst>
          </p:cNvPr>
          <p:cNvSpPr txBox="1"/>
          <p:nvPr/>
        </p:nvSpPr>
        <p:spPr>
          <a:xfrm>
            <a:off x="262890" y="2210076"/>
            <a:ext cx="6097772" cy="3693319"/>
          </a:xfrm>
          <a:prstGeom prst="rect">
            <a:avLst/>
          </a:prstGeom>
          <a:noFill/>
        </p:spPr>
        <p:txBody>
          <a:bodyPr wrap="square">
            <a:spAutoFit/>
          </a:bodyPr>
          <a:lstStyle/>
          <a:p>
            <a:r>
              <a:rPr lang="en-FI" sz="1800" dirty="0">
                <a:solidFill>
                  <a:schemeClr val="bg1"/>
                </a:solidFill>
              </a:rPr>
              <a:t>Cell categories recognized by STAGETOOL are:</a:t>
            </a:r>
          </a:p>
          <a:p>
            <a:pPr marL="342900" indent="-342900">
              <a:buFont typeface="+mj-lt"/>
              <a:buAutoNum type="arabicPeriod"/>
            </a:pPr>
            <a:r>
              <a:rPr lang="en-FI" sz="1800" dirty="0">
                <a:solidFill>
                  <a:schemeClr val="bg1"/>
                </a:solidFill>
              </a:rPr>
              <a:t>Sertoli cells (Sert)</a:t>
            </a:r>
          </a:p>
          <a:p>
            <a:pPr marL="342900" indent="-342900">
              <a:buFont typeface="+mj-lt"/>
              <a:buAutoNum type="arabicPeriod"/>
            </a:pPr>
            <a:r>
              <a:rPr lang="en-FI" sz="1800" dirty="0">
                <a:solidFill>
                  <a:schemeClr val="bg1"/>
                </a:solidFill>
              </a:rPr>
              <a:t>Spermatogonia (Spg), including type A, intermediate and type B spermatogonia.</a:t>
            </a:r>
          </a:p>
          <a:p>
            <a:pPr marL="342900" indent="-342900">
              <a:buFont typeface="+mj-lt"/>
              <a:buAutoNum type="arabicPeriod"/>
            </a:pPr>
            <a:r>
              <a:rPr lang="en-FI" sz="1800" dirty="0">
                <a:solidFill>
                  <a:schemeClr val="bg1"/>
                </a:solidFill>
              </a:rPr>
              <a:t>Early primary spermatocytes (Spc-prePach), including preleptotene, leptotene and zygotene spermatocytes</a:t>
            </a:r>
          </a:p>
          <a:p>
            <a:pPr marL="342900" indent="-342900">
              <a:buFont typeface="+mj-lt"/>
              <a:buAutoNum type="arabicPeriod"/>
            </a:pPr>
            <a:r>
              <a:rPr lang="en-FI" sz="1800" dirty="0">
                <a:solidFill>
                  <a:schemeClr val="bg1"/>
                </a:solidFill>
              </a:rPr>
              <a:t>Mid-to-late primary spermatocytes (Spc-Pach), including pachytene and diplotene spermatocytes</a:t>
            </a:r>
          </a:p>
          <a:p>
            <a:pPr marL="342900" indent="-342900">
              <a:buFont typeface="+mj-lt"/>
              <a:buAutoNum type="arabicPeriod"/>
            </a:pPr>
            <a:r>
              <a:rPr lang="en-FI" sz="1800" dirty="0">
                <a:solidFill>
                  <a:schemeClr val="bg1"/>
                </a:solidFill>
              </a:rPr>
              <a:t>Meiotic divisions (m2m)</a:t>
            </a:r>
          </a:p>
          <a:p>
            <a:pPr marL="342900" indent="-342900">
              <a:buFont typeface="+mj-lt"/>
              <a:buAutoNum type="arabicPeriod"/>
            </a:pPr>
            <a:r>
              <a:rPr lang="en-FI" sz="1800" dirty="0">
                <a:solidFill>
                  <a:schemeClr val="bg1"/>
                </a:solidFill>
              </a:rPr>
              <a:t>Secondary spermatocytes (Spc-sec)</a:t>
            </a:r>
          </a:p>
          <a:p>
            <a:pPr marL="342900" indent="-342900">
              <a:buFont typeface="+mj-lt"/>
              <a:buAutoNum type="arabicPeriod"/>
            </a:pPr>
            <a:r>
              <a:rPr lang="en-FI" sz="1800" dirty="0">
                <a:solidFill>
                  <a:schemeClr val="bg1"/>
                </a:solidFill>
              </a:rPr>
              <a:t>Round spermatids (RS)</a:t>
            </a:r>
          </a:p>
          <a:p>
            <a:pPr marL="342900" indent="-342900">
              <a:buFont typeface="+mj-lt"/>
              <a:buAutoNum type="arabicPeriod"/>
            </a:pPr>
            <a:r>
              <a:rPr lang="en-FI" sz="1800" dirty="0">
                <a:solidFill>
                  <a:schemeClr val="bg1"/>
                </a:solidFill>
              </a:rPr>
              <a:t>Early elongating spermatids (elSpt-early)</a:t>
            </a:r>
          </a:p>
          <a:p>
            <a:pPr marL="342900" indent="-342900">
              <a:buFont typeface="+mj-lt"/>
              <a:buAutoNum type="arabicPeriod"/>
            </a:pPr>
            <a:r>
              <a:rPr lang="en-FI" sz="1800" dirty="0">
                <a:solidFill>
                  <a:schemeClr val="bg1"/>
                </a:solidFill>
              </a:rPr>
              <a:t>Late elongating spermatids (elSpt-late)</a:t>
            </a:r>
          </a:p>
        </p:txBody>
      </p:sp>
      <p:pic>
        <p:nvPicPr>
          <p:cNvPr id="15" name="Picture 14">
            <a:extLst>
              <a:ext uri="{FF2B5EF4-FFF2-40B4-BE49-F238E27FC236}">
                <a16:creationId xmlns:a16="http://schemas.microsoft.com/office/drawing/2014/main" id="{3C2CBE73-9EA2-864D-8F28-B70D62778A57}"/>
              </a:ext>
            </a:extLst>
          </p:cNvPr>
          <p:cNvPicPr>
            <a:picLocks noChangeAspect="1"/>
          </p:cNvPicPr>
          <p:nvPr/>
        </p:nvPicPr>
        <p:blipFill>
          <a:blip r:embed="rId4"/>
          <a:stretch>
            <a:fillRect/>
          </a:stretch>
        </p:blipFill>
        <p:spPr>
          <a:xfrm>
            <a:off x="8724263" y="1030805"/>
            <a:ext cx="577850" cy="584200"/>
          </a:xfrm>
          <a:prstGeom prst="rect">
            <a:avLst/>
          </a:prstGeom>
        </p:spPr>
      </p:pic>
      <p:pic>
        <p:nvPicPr>
          <p:cNvPr id="17" name="Picture 16">
            <a:extLst>
              <a:ext uri="{FF2B5EF4-FFF2-40B4-BE49-F238E27FC236}">
                <a16:creationId xmlns:a16="http://schemas.microsoft.com/office/drawing/2014/main" id="{195C2F01-90D0-3545-A67B-47B37111C7EA}"/>
              </a:ext>
            </a:extLst>
          </p:cNvPr>
          <p:cNvPicPr>
            <a:picLocks noChangeAspect="1"/>
          </p:cNvPicPr>
          <p:nvPr/>
        </p:nvPicPr>
        <p:blipFill>
          <a:blip r:embed="rId5"/>
          <a:stretch>
            <a:fillRect/>
          </a:stretch>
        </p:blipFill>
        <p:spPr>
          <a:xfrm>
            <a:off x="10389786" y="1092665"/>
            <a:ext cx="686308" cy="406099"/>
          </a:xfrm>
          <a:prstGeom prst="rect">
            <a:avLst/>
          </a:prstGeom>
        </p:spPr>
      </p:pic>
      <p:pic>
        <p:nvPicPr>
          <p:cNvPr id="19" name="Picture 18">
            <a:extLst>
              <a:ext uri="{FF2B5EF4-FFF2-40B4-BE49-F238E27FC236}">
                <a16:creationId xmlns:a16="http://schemas.microsoft.com/office/drawing/2014/main" id="{D5E03203-48FD-E349-9A1A-C32051095ACD}"/>
              </a:ext>
            </a:extLst>
          </p:cNvPr>
          <p:cNvPicPr>
            <a:picLocks noChangeAspect="1"/>
          </p:cNvPicPr>
          <p:nvPr/>
        </p:nvPicPr>
        <p:blipFill>
          <a:blip r:embed="rId6"/>
          <a:stretch>
            <a:fillRect/>
          </a:stretch>
        </p:blipFill>
        <p:spPr>
          <a:xfrm>
            <a:off x="4030405" y="1030805"/>
            <a:ext cx="584200" cy="584200"/>
          </a:xfrm>
          <a:prstGeom prst="rect">
            <a:avLst/>
          </a:prstGeom>
        </p:spPr>
      </p:pic>
      <p:pic>
        <p:nvPicPr>
          <p:cNvPr id="21" name="Picture 20">
            <a:extLst>
              <a:ext uri="{FF2B5EF4-FFF2-40B4-BE49-F238E27FC236}">
                <a16:creationId xmlns:a16="http://schemas.microsoft.com/office/drawing/2014/main" id="{E72EEDCB-7D6E-194D-B872-B3EEDAA39E41}"/>
              </a:ext>
            </a:extLst>
          </p:cNvPr>
          <p:cNvPicPr>
            <a:picLocks noChangeAspect="1"/>
          </p:cNvPicPr>
          <p:nvPr/>
        </p:nvPicPr>
        <p:blipFill>
          <a:blip r:embed="rId7"/>
          <a:stretch>
            <a:fillRect/>
          </a:stretch>
        </p:blipFill>
        <p:spPr>
          <a:xfrm>
            <a:off x="7589640" y="1007791"/>
            <a:ext cx="334593" cy="341154"/>
          </a:xfrm>
          <a:prstGeom prst="rect">
            <a:avLst/>
          </a:prstGeom>
        </p:spPr>
      </p:pic>
      <p:pic>
        <p:nvPicPr>
          <p:cNvPr id="23" name="Picture 22">
            <a:extLst>
              <a:ext uri="{FF2B5EF4-FFF2-40B4-BE49-F238E27FC236}">
                <a16:creationId xmlns:a16="http://schemas.microsoft.com/office/drawing/2014/main" id="{3ED10877-1096-5640-B952-3D66EE2D01E2}"/>
              </a:ext>
            </a:extLst>
          </p:cNvPr>
          <p:cNvPicPr>
            <a:picLocks noChangeAspect="1"/>
          </p:cNvPicPr>
          <p:nvPr/>
        </p:nvPicPr>
        <p:blipFill>
          <a:blip r:embed="rId8"/>
          <a:stretch>
            <a:fillRect/>
          </a:stretch>
        </p:blipFill>
        <p:spPr>
          <a:xfrm>
            <a:off x="6798450" y="1017255"/>
            <a:ext cx="437266" cy="447931"/>
          </a:xfrm>
          <a:prstGeom prst="rect">
            <a:avLst/>
          </a:prstGeom>
        </p:spPr>
      </p:pic>
      <p:pic>
        <p:nvPicPr>
          <p:cNvPr id="25" name="Picture 24">
            <a:extLst>
              <a:ext uri="{FF2B5EF4-FFF2-40B4-BE49-F238E27FC236}">
                <a16:creationId xmlns:a16="http://schemas.microsoft.com/office/drawing/2014/main" id="{C55A87BB-0C12-E741-B7EF-E067646C7724}"/>
              </a:ext>
            </a:extLst>
          </p:cNvPr>
          <p:cNvPicPr>
            <a:picLocks noChangeAspect="1"/>
          </p:cNvPicPr>
          <p:nvPr/>
        </p:nvPicPr>
        <p:blipFill>
          <a:blip r:embed="rId9"/>
          <a:stretch>
            <a:fillRect/>
          </a:stretch>
        </p:blipFill>
        <p:spPr>
          <a:xfrm rot="811243">
            <a:off x="5788091" y="993208"/>
            <a:ext cx="448843" cy="302708"/>
          </a:xfrm>
          <a:prstGeom prst="rect">
            <a:avLst/>
          </a:prstGeom>
        </p:spPr>
      </p:pic>
      <p:pic>
        <p:nvPicPr>
          <p:cNvPr id="27" name="Picture 26">
            <a:extLst>
              <a:ext uri="{FF2B5EF4-FFF2-40B4-BE49-F238E27FC236}">
                <a16:creationId xmlns:a16="http://schemas.microsoft.com/office/drawing/2014/main" id="{B40F3350-D76E-DA46-AD8F-8A13CD8DF13D}"/>
              </a:ext>
            </a:extLst>
          </p:cNvPr>
          <p:cNvPicPr>
            <a:picLocks noChangeAspect="1"/>
          </p:cNvPicPr>
          <p:nvPr/>
        </p:nvPicPr>
        <p:blipFill>
          <a:blip r:embed="rId10"/>
          <a:stretch>
            <a:fillRect/>
          </a:stretch>
        </p:blipFill>
        <p:spPr>
          <a:xfrm rot="2709560">
            <a:off x="2403111" y="997911"/>
            <a:ext cx="466195" cy="444512"/>
          </a:xfrm>
          <a:prstGeom prst="rect">
            <a:avLst/>
          </a:prstGeom>
        </p:spPr>
      </p:pic>
      <p:pic>
        <p:nvPicPr>
          <p:cNvPr id="29" name="Picture 28">
            <a:extLst>
              <a:ext uri="{FF2B5EF4-FFF2-40B4-BE49-F238E27FC236}">
                <a16:creationId xmlns:a16="http://schemas.microsoft.com/office/drawing/2014/main" id="{46C31AD5-57B6-4A4E-AB77-2D9D6BBADBC1}"/>
              </a:ext>
            </a:extLst>
          </p:cNvPr>
          <p:cNvPicPr>
            <a:picLocks noChangeAspect="1"/>
          </p:cNvPicPr>
          <p:nvPr/>
        </p:nvPicPr>
        <p:blipFill>
          <a:blip r:embed="rId11"/>
          <a:stretch>
            <a:fillRect/>
          </a:stretch>
        </p:blipFill>
        <p:spPr>
          <a:xfrm rot="12717695">
            <a:off x="1173125" y="1170696"/>
            <a:ext cx="520700" cy="393700"/>
          </a:xfrm>
          <a:prstGeom prst="rect">
            <a:avLst/>
          </a:prstGeom>
        </p:spPr>
      </p:pic>
      <p:sp>
        <p:nvSpPr>
          <p:cNvPr id="32" name="TextBox 31">
            <a:extLst>
              <a:ext uri="{FF2B5EF4-FFF2-40B4-BE49-F238E27FC236}">
                <a16:creationId xmlns:a16="http://schemas.microsoft.com/office/drawing/2014/main" id="{D5632DAC-7107-9340-A4F2-BCAEBEC2023F}"/>
              </a:ext>
            </a:extLst>
          </p:cNvPr>
          <p:cNvSpPr txBox="1"/>
          <p:nvPr/>
        </p:nvSpPr>
        <p:spPr>
          <a:xfrm>
            <a:off x="2147774" y="171450"/>
            <a:ext cx="10196623" cy="307777"/>
          </a:xfrm>
          <a:prstGeom prst="rect">
            <a:avLst/>
          </a:prstGeom>
          <a:noFill/>
        </p:spPr>
        <p:txBody>
          <a:bodyPr wrap="square" rtlCol="0">
            <a:spAutoFit/>
          </a:bodyPr>
          <a:lstStyle/>
          <a:p>
            <a:r>
              <a:rPr lang="en-GB" sz="1400" dirty="0">
                <a:solidFill>
                  <a:schemeClr val="bg1"/>
                </a:solidFill>
              </a:rPr>
              <a:t>C</a:t>
            </a:r>
            <a:r>
              <a:rPr lang="en-FI" sz="1400" dirty="0">
                <a:solidFill>
                  <a:schemeClr val="bg1"/>
                </a:solidFill>
              </a:rPr>
              <a:t>ell type names (in blue) are a link to a page where these cell types have been indicated in cross-section plus a collage of cells separately</a:t>
            </a:r>
          </a:p>
        </p:txBody>
      </p:sp>
      <p:cxnSp>
        <p:nvCxnSpPr>
          <p:cNvPr id="34" name="Straight Arrow Connector 33">
            <a:extLst>
              <a:ext uri="{FF2B5EF4-FFF2-40B4-BE49-F238E27FC236}">
                <a16:creationId xmlns:a16="http://schemas.microsoft.com/office/drawing/2014/main" id="{8DCC8ABB-863E-3049-88C2-856EFC8F24DA}"/>
              </a:ext>
            </a:extLst>
          </p:cNvPr>
          <p:cNvCxnSpPr/>
          <p:nvPr/>
        </p:nvCxnSpPr>
        <p:spPr>
          <a:xfrm flipH="1">
            <a:off x="1616149" y="512604"/>
            <a:ext cx="808074" cy="3463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DFC2DA8F-99FB-0943-987C-C16010B7FDA7}"/>
              </a:ext>
            </a:extLst>
          </p:cNvPr>
          <p:cNvCxnSpPr>
            <a:cxnSpLocks/>
          </p:cNvCxnSpPr>
          <p:nvPr/>
        </p:nvCxnSpPr>
        <p:spPr>
          <a:xfrm flipH="1">
            <a:off x="816119" y="367303"/>
            <a:ext cx="1416718" cy="3463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764D5F84-59F1-0E42-87DA-937AC03BBC51}"/>
              </a:ext>
            </a:extLst>
          </p:cNvPr>
          <p:cNvCxnSpPr>
            <a:cxnSpLocks/>
          </p:cNvCxnSpPr>
          <p:nvPr/>
        </p:nvCxnSpPr>
        <p:spPr>
          <a:xfrm>
            <a:off x="2686627" y="512604"/>
            <a:ext cx="0" cy="2010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292772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0D79EEB-5EF6-B540-B328-04BECAECDFBD}"/>
              </a:ext>
            </a:extLst>
          </p:cNvPr>
          <p:cNvSpPr txBox="1"/>
          <p:nvPr/>
        </p:nvSpPr>
        <p:spPr>
          <a:xfrm>
            <a:off x="262890" y="171450"/>
            <a:ext cx="10211146" cy="369332"/>
          </a:xfrm>
          <a:prstGeom prst="rect">
            <a:avLst/>
          </a:prstGeom>
          <a:noFill/>
        </p:spPr>
        <p:txBody>
          <a:bodyPr wrap="square" rtlCol="0">
            <a:spAutoFit/>
          </a:bodyPr>
          <a:lstStyle/>
          <a:p>
            <a:r>
              <a:rPr lang="en-GB" dirty="0">
                <a:solidFill>
                  <a:schemeClr val="bg1"/>
                </a:solidFill>
              </a:rPr>
              <a:t>SERTOLI CELLS (</a:t>
            </a:r>
            <a:r>
              <a:rPr lang="en-GB" dirty="0" err="1">
                <a:solidFill>
                  <a:schemeClr val="bg1"/>
                </a:solidFill>
              </a:rPr>
              <a:t>Sert</a:t>
            </a:r>
            <a:r>
              <a:rPr lang="en-GB" dirty="0">
                <a:solidFill>
                  <a:schemeClr val="bg1"/>
                </a:solidFill>
              </a:rPr>
              <a:t>)	</a:t>
            </a:r>
            <a:r>
              <a:rPr lang="en-FI" sz="1400" dirty="0">
                <a:solidFill>
                  <a:srgbClr val="00B0F0"/>
                </a:solidFill>
              </a:rPr>
              <a:t>	</a:t>
            </a:r>
          </a:p>
        </p:txBody>
      </p:sp>
      <p:sp>
        <p:nvSpPr>
          <p:cNvPr id="11" name="TextBox 10">
            <a:extLst>
              <a:ext uri="{FF2B5EF4-FFF2-40B4-BE49-F238E27FC236}">
                <a16:creationId xmlns:a16="http://schemas.microsoft.com/office/drawing/2014/main" id="{D48FE088-CF4E-1645-B350-B04579CE7A1F}"/>
              </a:ext>
            </a:extLst>
          </p:cNvPr>
          <p:cNvSpPr txBox="1"/>
          <p:nvPr/>
        </p:nvSpPr>
        <p:spPr>
          <a:xfrm>
            <a:off x="1086785" y="1640546"/>
            <a:ext cx="6693109" cy="646331"/>
          </a:xfrm>
          <a:prstGeom prst="rect">
            <a:avLst/>
          </a:prstGeom>
          <a:noFill/>
        </p:spPr>
        <p:txBody>
          <a:bodyPr wrap="square">
            <a:spAutoFit/>
          </a:bodyPr>
          <a:lstStyle/>
          <a:p>
            <a:r>
              <a:rPr lang="en-FI" dirty="0">
                <a:solidFill>
                  <a:schemeClr val="bg1"/>
                </a:solidFill>
              </a:rPr>
              <a:t>A tubule cross-ssection image where Sertoli cells have been </a:t>
            </a:r>
            <a:r>
              <a:rPr lang="en-FI" sz="1800" dirty="0">
                <a:solidFill>
                  <a:schemeClr val="bg1"/>
                </a:solidFill>
              </a:rPr>
              <a:t>indicated with a box and label plus a collage of Sertoli cells separately</a:t>
            </a:r>
            <a:endParaRPr lang="en-FI" dirty="0"/>
          </a:p>
        </p:txBody>
      </p:sp>
    </p:spTree>
    <p:extLst>
      <p:ext uri="{BB962C8B-B14F-4D97-AF65-F5344CB8AC3E}">
        <p14:creationId xmlns:p14="http://schemas.microsoft.com/office/powerpoint/2010/main" val="34222528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0D79EEB-5EF6-B540-B328-04BECAECDFBD}"/>
              </a:ext>
            </a:extLst>
          </p:cNvPr>
          <p:cNvSpPr txBox="1"/>
          <p:nvPr/>
        </p:nvSpPr>
        <p:spPr>
          <a:xfrm>
            <a:off x="262890" y="171450"/>
            <a:ext cx="10211146" cy="369332"/>
          </a:xfrm>
          <a:prstGeom prst="rect">
            <a:avLst/>
          </a:prstGeom>
          <a:noFill/>
        </p:spPr>
        <p:txBody>
          <a:bodyPr wrap="square" rtlCol="0">
            <a:spAutoFit/>
          </a:bodyPr>
          <a:lstStyle/>
          <a:p>
            <a:r>
              <a:rPr lang="en-GB" dirty="0">
                <a:solidFill>
                  <a:schemeClr val="bg1"/>
                </a:solidFill>
              </a:rPr>
              <a:t>SPERMATOGONIA (</a:t>
            </a:r>
            <a:r>
              <a:rPr lang="en-GB" dirty="0" err="1">
                <a:solidFill>
                  <a:schemeClr val="bg1"/>
                </a:solidFill>
              </a:rPr>
              <a:t>Spg</a:t>
            </a:r>
            <a:r>
              <a:rPr lang="en-GB" dirty="0">
                <a:solidFill>
                  <a:schemeClr val="bg1"/>
                </a:solidFill>
              </a:rPr>
              <a:t>)</a:t>
            </a:r>
            <a:r>
              <a:rPr lang="en-FI" sz="1400" dirty="0">
                <a:solidFill>
                  <a:srgbClr val="00B0F0"/>
                </a:solidFill>
              </a:rPr>
              <a:t>	</a:t>
            </a:r>
          </a:p>
        </p:txBody>
      </p:sp>
      <p:sp>
        <p:nvSpPr>
          <p:cNvPr id="3" name="TextBox 2">
            <a:extLst>
              <a:ext uri="{FF2B5EF4-FFF2-40B4-BE49-F238E27FC236}">
                <a16:creationId xmlns:a16="http://schemas.microsoft.com/office/drawing/2014/main" id="{C67AA5D0-5E03-BC46-AEFA-40CBF7BDBE8E}"/>
              </a:ext>
            </a:extLst>
          </p:cNvPr>
          <p:cNvSpPr txBox="1"/>
          <p:nvPr/>
        </p:nvSpPr>
        <p:spPr>
          <a:xfrm>
            <a:off x="1086785" y="1640546"/>
            <a:ext cx="7247746" cy="646331"/>
          </a:xfrm>
          <a:prstGeom prst="rect">
            <a:avLst/>
          </a:prstGeom>
          <a:noFill/>
        </p:spPr>
        <p:txBody>
          <a:bodyPr wrap="square">
            <a:spAutoFit/>
          </a:bodyPr>
          <a:lstStyle/>
          <a:p>
            <a:r>
              <a:rPr lang="en-FI" dirty="0">
                <a:solidFill>
                  <a:schemeClr val="bg1"/>
                </a:solidFill>
              </a:rPr>
              <a:t>A tubule cross-ssection image where spermatogonia have been </a:t>
            </a:r>
            <a:r>
              <a:rPr lang="en-FI" sz="1800" dirty="0">
                <a:solidFill>
                  <a:schemeClr val="bg1"/>
                </a:solidFill>
              </a:rPr>
              <a:t>indicated with a box and label plus a collage of spermatogonia separately</a:t>
            </a:r>
            <a:endParaRPr lang="en-FI" dirty="0"/>
          </a:p>
        </p:txBody>
      </p:sp>
    </p:spTree>
    <p:extLst>
      <p:ext uri="{BB962C8B-B14F-4D97-AF65-F5344CB8AC3E}">
        <p14:creationId xmlns:p14="http://schemas.microsoft.com/office/powerpoint/2010/main" val="31950540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0D79EEB-5EF6-B540-B328-04BECAECDFBD}"/>
              </a:ext>
            </a:extLst>
          </p:cNvPr>
          <p:cNvSpPr txBox="1"/>
          <p:nvPr/>
        </p:nvSpPr>
        <p:spPr>
          <a:xfrm>
            <a:off x="262890" y="171450"/>
            <a:ext cx="10211146" cy="369332"/>
          </a:xfrm>
          <a:prstGeom prst="rect">
            <a:avLst/>
          </a:prstGeom>
          <a:noFill/>
        </p:spPr>
        <p:txBody>
          <a:bodyPr wrap="square" rtlCol="0">
            <a:spAutoFit/>
          </a:bodyPr>
          <a:lstStyle/>
          <a:p>
            <a:r>
              <a:rPr lang="en-GB" dirty="0">
                <a:solidFill>
                  <a:schemeClr val="bg1"/>
                </a:solidFill>
              </a:rPr>
              <a:t>PRELEPTOTENE, LEPTOTENE AND ZYGOTENE SPERMATOCYTES (</a:t>
            </a:r>
            <a:r>
              <a:rPr lang="en-GB" dirty="0" err="1">
                <a:solidFill>
                  <a:schemeClr val="bg1"/>
                </a:solidFill>
              </a:rPr>
              <a:t>Spc-prePach</a:t>
            </a:r>
            <a:r>
              <a:rPr lang="en-GB" dirty="0">
                <a:solidFill>
                  <a:schemeClr val="bg1"/>
                </a:solidFill>
              </a:rPr>
              <a:t>)</a:t>
            </a:r>
            <a:r>
              <a:rPr lang="en-FI" sz="1400" dirty="0">
                <a:solidFill>
                  <a:srgbClr val="00B0F0"/>
                </a:solidFill>
              </a:rPr>
              <a:t>	</a:t>
            </a:r>
          </a:p>
        </p:txBody>
      </p:sp>
      <p:sp>
        <p:nvSpPr>
          <p:cNvPr id="2" name="TextBox 1">
            <a:extLst>
              <a:ext uri="{FF2B5EF4-FFF2-40B4-BE49-F238E27FC236}">
                <a16:creationId xmlns:a16="http://schemas.microsoft.com/office/drawing/2014/main" id="{83A0B9D3-0358-DFC0-99B4-0DE8D64DBFAF}"/>
              </a:ext>
            </a:extLst>
          </p:cNvPr>
          <p:cNvSpPr txBox="1"/>
          <p:nvPr/>
        </p:nvSpPr>
        <p:spPr>
          <a:xfrm>
            <a:off x="1086785" y="1640546"/>
            <a:ext cx="7247746" cy="369332"/>
          </a:xfrm>
          <a:prstGeom prst="rect">
            <a:avLst/>
          </a:prstGeom>
          <a:noFill/>
        </p:spPr>
        <p:txBody>
          <a:bodyPr wrap="square">
            <a:spAutoFit/>
          </a:bodyPr>
          <a:lstStyle/>
          <a:p>
            <a:r>
              <a:rPr lang="en-FI" dirty="0">
                <a:solidFill>
                  <a:schemeClr val="bg1"/>
                </a:solidFill>
              </a:rPr>
              <a:t>The same as for the previous slides</a:t>
            </a:r>
            <a:endParaRPr lang="en-FI" dirty="0"/>
          </a:p>
        </p:txBody>
      </p:sp>
    </p:spTree>
    <p:extLst>
      <p:ext uri="{BB962C8B-B14F-4D97-AF65-F5344CB8AC3E}">
        <p14:creationId xmlns:p14="http://schemas.microsoft.com/office/powerpoint/2010/main" val="17991859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0D79EEB-5EF6-B540-B328-04BECAECDFBD}"/>
              </a:ext>
            </a:extLst>
          </p:cNvPr>
          <p:cNvSpPr txBox="1"/>
          <p:nvPr/>
        </p:nvSpPr>
        <p:spPr>
          <a:xfrm>
            <a:off x="262890" y="171450"/>
            <a:ext cx="10211146" cy="369332"/>
          </a:xfrm>
          <a:prstGeom prst="rect">
            <a:avLst/>
          </a:prstGeom>
          <a:noFill/>
        </p:spPr>
        <p:txBody>
          <a:bodyPr wrap="square" rtlCol="0">
            <a:spAutoFit/>
          </a:bodyPr>
          <a:lstStyle/>
          <a:p>
            <a:r>
              <a:rPr lang="en-GB" dirty="0">
                <a:solidFill>
                  <a:schemeClr val="bg1"/>
                </a:solidFill>
              </a:rPr>
              <a:t>PACHYTENE AND DIPLOTENE SPERMATOCYTES (</a:t>
            </a:r>
            <a:r>
              <a:rPr lang="en-GB" dirty="0" err="1">
                <a:solidFill>
                  <a:schemeClr val="bg1"/>
                </a:solidFill>
              </a:rPr>
              <a:t>Spc-Pach</a:t>
            </a:r>
            <a:r>
              <a:rPr lang="en-GB" dirty="0">
                <a:solidFill>
                  <a:schemeClr val="bg1"/>
                </a:solidFill>
              </a:rPr>
              <a:t>)</a:t>
            </a:r>
            <a:r>
              <a:rPr lang="en-FI" sz="1400" dirty="0">
                <a:solidFill>
                  <a:srgbClr val="00B0F0"/>
                </a:solidFill>
              </a:rPr>
              <a:t>	</a:t>
            </a:r>
          </a:p>
        </p:txBody>
      </p:sp>
      <p:sp>
        <p:nvSpPr>
          <p:cNvPr id="2" name="TextBox 1">
            <a:extLst>
              <a:ext uri="{FF2B5EF4-FFF2-40B4-BE49-F238E27FC236}">
                <a16:creationId xmlns:a16="http://schemas.microsoft.com/office/drawing/2014/main" id="{86BD78A1-196D-4AE8-8F60-B4A793C1E5FA}"/>
              </a:ext>
            </a:extLst>
          </p:cNvPr>
          <p:cNvSpPr txBox="1"/>
          <p:nvPr/>
        </p:nvSpPr>
        <p:spPr>
          <a:xfrm>
            <a:off x="1086785" y="1640546"/>
            <a:ext cx="7247746" cy="369332"/>
          </a:xfrm>
          <a:prstGeom prst="rect">
            <a:avLst/>
          </a:prstGeom>
          <a:noFill/>
        </p:spPr>
        <p:txBody>
          <a:bodyPr wrap="square">
            <a:spAutoFit/>
          </a:bodyPr>
          <a:lstStyle/>
          <a:p>
            <a:r>
              <a:rPr lang="en-FI" dirty="0">
                <a:solidFill>
                  <a:schemeClr val="bg1"/>
                </a:solidFill>
              </a:rPr>
              <a:t>The same as for the previous slides</a:t>
            </a:r>
            <a:endParaRPr lang="en-FI" dirty="0"/>
          </a:p>
        </p:txBody>
      </p:sp>
    </p:spTree>
    <p:extLst>
      <p:ext uri="{BB962C8B-B14F-4D97-AF65-F5344CB8AC3E}">
        <p14:creationId xmlns:p14="http://schemas.microsoft.com/office/powerpoint/2010/main" val="184119500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311045</TotalTime>
  <Words>1619</Words>
  <Application>Microsoft Office PowerPoint</Application>
  <PresentationFormat>Widescreen</PresentationFormat>
  <Paragraphs>240</Paragraphs>
  <Slides>25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25</vt:i4>
      </vt:variant>
    </vt:vector>
  </HeadingPairs>
  <TitlesOfParts>
    <vt:vector size="30" baseType="lpstr">
      <vt:lpstr>Arial</vt:lpstr>
      <vt:lpstr>Arial Narrow</vt:lpstr>
      <vt:lpstr>Calibri</vt:lpstr>
      <vt:lpstr>Calibri Light</vt:lpstr>
      <vt:lpstr>Office Theme</vt:lpstr>
      <vt:lpstr>DESIGN OF STAGETOOL.UTU.FI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DESIGN OF STAGETOOL.UTU.FI</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Junel Solis</cp:lastModifiedBy>
  <cp:revision>93</cp:revision>
  <dcterms:created xsi:type="dcterms:W3CDTF">2023-01-18T12:03:37Z</dcterms:created>
  <dcterms:modified xsi:type="dcterms:W3CDTF">2023-09-29T07:29:09Z</dcterms:modified>
</cp:coreProperties>
</file>